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76" r:id="rId2"/>
    <p:sldId id="473" r:id="rId3"/>
    <p:sldId id="472" r:id="rId4"/>
    <p:sldId id="475" r:id="rId5"/>
    <p:sldId id="477" r:id="rId6"/>
    <p:sldId id="479" r:id="rId7"/>
    <p:sldId id="480" r:id="rId8"/>
    <p:sldId id="486" r:id="rId9"/>
    <p:sldId id="487" r:id="rId10"/>
    <p:sldId id="484" r:id="rId11"/>
    <p:sldId id="491" r:id="rId12"/>
    <p:sldId id="488" r:id="rId13"/>
    <p:sldId id="492" r:id="rId14"/>
    <p:sldId id="493" r:id="rId15"/>
    <p:sldId id="494" r:id="rId16"/>
  </p:sldIdLst>
  <p:sldSz cx="12192000" cy="6858000"/>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521415D9-36F7-43E2-AB2F-B90AF26B5E84}">
      <p14:sectionLst xmlns:p14="http://schemas.microsoft.com/office/powerpoint/2010/main">
        <p14:section name="Default Section" id="{6564198A-DFDE-4680-B2F4-BC771067060D}">
          <p14:sldIdLst>
            <p14:sldId id="376"/>
            <p14:sldId id="473"/>
            <p14:sldId id="472"/>
            <p14:sldId id="475"/>
            <p14:sldId id="477"/>
            <p14:sldId id="479"/>
            <p14:sldId id="480"/>
            <p14:sldId id="486"/>
            <p14:sldId id="487"/>
            <p14:sldId id="484"/>
            <p14:sldId id="491"/>
            <p14:sldId id="488"/>
            <p14:sldId id="492"/>
            <p14:sldId id="493"/>
            <p14:sldId id="494"/>
          </p14:sldIdLst>
        </p14:section>
      </p14:sectionLst>
    </p:ext>
    <p:ext uri="{EFAFB233-063F-42B5-8137-9DF3F51BA10A}">
      <p15:sldGuideLst xmlns:p15="http://schemas.microsoft.com/office/powerpoint/2012/main">
        <p15:guide id="1" orient="horz" pos="1434" userDrawn="1">
          <p15:clr>
            <a:srgbClr val="A4A3A4"/>
          </p15:clr>
        </p15:guide>
        <p15:guide id="2" orient="horz" pos="2568" userDrawn="1">
          <p15:clr>
            <a:srgbClr val="A4A3A4"/>
          </p15:clr>
        </p15:guide>
        <p15:guide id="3" pos="5896" userDrawn="1">
          <p15:clr>
            <a:srgbClr val="A4A3A4"/>
          </p15:clr>
        </p15:guide>
        <p15:guide id="4" pos="190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annis Mourouzides" initials="YM" lastIdx="1" clrIdx="0">
    <p:extLst>
      <p:ext uri="{19B8F6BF-5375-455C-9EA6-DF929625EA0E}">
        <p15:presenceInfo xmlns:p15="http://schemas.microsoft.com/office/powerpoint/2012/main" userId="S::yiannis_mo@hrdauth.org.cy::5df408e9-9d17-4abd-87b0-c036b8ae2c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2DB9"/>
    <a:srgbClr val="C0BC0A"/>
    <a:srgbClr val="FF3399"/>
    <a:srgbClr val="CC0099"/>
    <a:srgbClr val="99FF33"/>
    <a:srgbClr val="0066FF"/>
    <a:srgbClr val="FF0000"/>
    <a:srgbClr val="009900"/>
    <a:srgbClr val="000080"/>
    <a:srgbClr val="E9F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1" autoAdjust="0"/>
    <p:restoredTop sz="97707" autoAdjust="0"/>
  </p:normalViewPr>
  <p:slideViewPr>
    <p:cSldViewPr showGuides="1">
      <p:cViewPr varScale="1">
        <p:scale>
          <a:sx n="101" d="100"/>
          <a:sy n="101" d="100"/>
        </p:scale>
        <p:origin x="156" y="228"/>
      </p:cViewPr>
      <p:guideLst>
        <p:guide orient="horz" pos="1434"/>
        <p:guide orient="horz" pos="2568"/>
        <p:guide pos="5896"/>
        <p:guide pos="1905"/>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402"/>
    </p:cViewPr>
  </p:sorterViewPr>
  <p:notesViewPr>
    <p:cSldViewPr showGuide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2"/>
            <a:ext cx="2944813" cy="496889"/>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defTabSz="926201">
              <a:defRPr sz="1200">
                <a:latin typeface="Times New Roman" charset="0"/>
                <a:cs typeface="+mn-cs"/>
              </a:defRPr>
            </a:lvl1pPr>
          </a:lstStyle>
          <a:p>
            <a:pPr>
              <a:defRPr/>
            </a:pPr>
            <a:endParaRPr lang="en-GB"/>
          </a:p>
        </p:txBody>
      </p:sp>
      <p:sp>
        <p:nvSpPr>
          <p:cNvPr id="35843" name="Rectangle 3"/>
          <p:cNvSpPr>
            <a:spLocks noGrp="1" noChangeArrowheads="1"/>
          </p:cNvSpPr>
          <p:nvPr>
            <p:ph type="dt" sz="quarter" idx="1"/>
          </p:nvPr>
        </p:nvSpPr>
        <p:spPr bwMode="auto">
          <a:xfrm>
            <a:off x="3852865" y="2"/>
            <a:ext cx="2944812" cy="496889"/>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algn="r" defTabSz="926201">
              <a:defRPr sz="1200">
                <a:latin typeface="Times New Roman" charset="0"/>
                <a:cs typeface="+mn-cs"/>
              </a:defRPr>
            </a:lvl1pPr>
          </a:lstStyle>
          <a:p>
            <a:pPr>
              <a:defRPr/>
            </a:pPr>
            <a:endParaRPr lang="en-GB"/>
          </a:p>
        </p:txBody>
      </p:sp>
      <p:sp>
        <p:nvSpPr>
          <p:cNvPr id="35844" name="Rectangle 4"/>
          <p:cNvSpPr>
            <a:spLocks noGrp="1" noChangeArrowheads="1"/>
          </p:cNvSpPr>
          <p:nvPr>
            <p:ph type="ftr" sz="quarter" idx="2"/>
          </p:nvPr>
        </p:nvSpPr>
        <p:spPr bwMode="auto">
          <a:xfrm>
            <a:off x="3" y="9429750"/>
            <a:ext cx="2944813" cy="496889"/>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defTabSz="926201">
              <a:defRPr sz="1200">
                <a:latin typeface="Times New Roman" charset="0"/>
                <a:cs typeface="+mn-cs"/>
              </a:defRPr>
            </a:lvl1pPr>
          </a:lstStyle>
          <a:p>
            <a:pPr>
              <a:defRPr/>
            </a:pPr>
            <a:endParaRPr lang="en-GB"/>
          </a:p>
        </p:txBody>
      </p:sp>
      <p:sp>
        <p:nvSpPr>
          <p:cNvPr id="35845" name="Rectangle 5"/>
          <p:cNvSpPr>
            <a:spLocks noGrp="1" noChangeArrowheads="1"/>
          </p:cNvSpPr>
          <p:nvPr>
            <p:ph type="sldNum" sz="quarter" idx="3"/>
          </p:nvPr>
        </p:nvSpPr>
        <p:spPr bwMode="auto">
          <a:xfrm>
            <a:off x="3852865" y="9429750"/>
            <a:ext cx="2944812" cy="496889"/>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algn="r" defTabSz="926201">
              <a:defRPr sz="1200">
                <a:latin typeface="Times New Roman" charset="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050"/>
          <p:cNvSpPr>
            <a:spLocks noGrp="1" noChangeArrowheads="1"/>
          </p:cNvSpPr>
          <p:nvPr>
            <p:ph type="hdr" sz="quarter"/>
          </p:nvPr>
        </p:nvSpPr>
        <p:spPr bwMode="auto">
          <a:xfrm>
            <a:off x="0" y="1"/>
            <a:ext cx="2984500" cy="534988"/>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lvl1pPr>
              <a:defRPr sz="1200">
                <a:latin typeface="Times New Roman" charset="0"/>
                <a:cs typeface="+mn-cs"/>
              </a:defRPr>
            </a:lvl1pPr>
          </a:lstStyle>
          <a:p>
            <a:pPr>
              <a:defRPr/>
            </a:pPr>
            <a:endParaRPr lang="en-GB"/>
          </a:p>
        </p:txBody>
      </p:sp>
      <p:sp>
        <p:nvSpPr>
          <p:cNvPr id="156675" name="Rectangle 2051"/>
          <p:cNvSpPr>
            <a:spLocks noGrp="1" noChangeArrowheads="1"/>
          </p:cNvSpPr>
          <p:nvPr>
            <p:ph type="dt" idx="1"/>
          </p:nvPr>
        </p:nvSpPr>
        <p:spPr bwMode="auto">
          <a:xfrm>
            <a:off x="3825876" y="1"/>
            <a:ext cx="2984500" cy="534988"/>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lvl1pPr algn="r">
              <a:defRPr sz="1200">
                <a:latin typeface="Times New Roman" charset="0"/>
                <a:cs typeface="+mn-cs"/>
              </a:defRPr>
            </a:lvl1pPr>
          </a:lstStyle>
          <a:p>
            <a:pPr>
              <a:defRPr/>
            </a:pPr>
            <a:endParaRPr lang="en-GB"/>
          </a:p>
        </p:txBody>
      </p:sp>
      <p:sp>
        <p:nvSpPr>
          <p:cNvPr id="17412" name="Rectangle 2052"/>
          <p:cNvSpPr>
            <a:spLocks noGrp="1" noRot="1" noChangeAspect="1" noChangeArrowheads="1" noTextEdit="1"/>
          </p:cNvSpPr>
          <p:nvPr>
            <p:ph type="sldImg" idx="2"/>
          </p:nvPr>
        </p:nvSpPr>
        <p:spPr bwMode="auto">
          <a:xfrm>
            <a:off x="79375" y="762000"/>
            <a:ext cx="6651625" cy="3741738"/>
          </a:xfrm>
          <a:prstGeom prst="rect">
            <a:avLst/>
          </a:prstGeom>
          <a:noFill/>
          <a:ln w="9525">
            <a:solidFill>
              <a:srgbClr val="000000"/>
            </a:solidFill>
            <a:miter lim="800000"/>
            <a:headEnd/>
            <a:tailEnd/>
          </a:ln>
        </p:spPr>
      </p:sp>
      <p:sp>
        <p:nvSpPr>
          <p:cNvPr id="156677" name="Rectangle 2053"/>
          <p:cNvSpPr>
            <a:spLocks noGrp="1" noChangeArrowheads="1"/>
          </p:cNvSpPr>
          <p:nvPr>
            <p:ph type="body" sz="quarter" idx="3"/>
          </p:nvPr>
        </p:nvSpPr>
        <p:spPr bwMode="auto">
          <a:xfrm>
            <a:off x="917578" y="4733927"/>
            <a:ext cx="4975225" cy="4429125"/>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6678" name="Rectangle 2054"/>
          <p:cNvSpPr>
            <a:spLocks noGrp="1" noChangeArrowheads="1"/>
          </p:cNvSpPr>
          <p:nvPr>
            <p:ph type="ftr" sz="quarter" idx="4"/>
          </p:nvPr>
        </p:nvSpPr>
        <p:spPr bwMode="auto">
          <a:xfrm>
            <a:off x="0" y="9391651"/>
            <a:ext cx="2984500" cy="534988"/>
          </a:xfrm>
          <a:prstGeom prst="rect">
            <a:avLst/>
          </a:prstGeom>
          <a:noFill/>
          <a:ln w="9525">
            <a:noFill/>
            <a:miter lim="800000"/>
            <a:headEnd/>
            <a:tailEnd/>
          </a:ln>
          <a:effectLst/>
        </p:spPr>
        <p:txBody>
          <a:bodyPr vert="horz" wrap="square" lIns="91665" tIns="45833" rIns="91665" bIns="45833" numCol="1" anchor="b" anchorCtr="0" compatLnSpc="1">
            <a:prstTxWarp prst="textNoShape">
              <a:avLst/>
            </a:prstTxWarp>
          </a:bodyPr>
          <a:lstStyle>
            <a:lvl1pPr>
              <a:defRPr sz="1200">
                <a:latin typeface="Times New Roman" charset="0"/>
                <a:cs typeface="+mn-cs"/>
              </a:defRPr>
            </a:lvl1pPr>
          </a:lstStyle>
          <a:p>
            <a:pPr>
              <a:defRPr/>
            </a:pPr>
            <a:endParaRPr lang="en-GB"/>
          </a:p>
        </p:txBody>
      </p:sp>
      <p:sp>
        <p:nvSpPr>
          <p:cNvPr id="156679" name="Rectangle 2055"/>
          <p:cNvSpPr>
            <a:spLocks noGrp="1" noChangeArrowheads="1"/>
          </p:cNvSpPr>
          <p:nvPr>
            <p:ph type="sldNum" sz="quarter" idx="5"/>
          </p:nvPr>
        </p:nvSpPr>
        <p:spPr bwMode="auto">
          <a:xfrm>
            <a:off x="3825876" y="9391651"/>
            <a:ext cx="2984500" cy="534988"/>
          </a:xfrm>
          <a:prstGeom prst="rect">
            <a:avLst/>
          </a:prstGeom>
          <a:noFill/>
          <a:ln w="9525">
            <a:noFill/>
            <a:miter lim="800000"/>
            <a:headEnd/>
            <a:tailEnd/>
          </a:ln>
          <a:effectLst/>
        </p:spPr>
        <p:txBody>
          <a:bodyPr vert="horz" wrap="square" lIns="91665" tIns="45833" rIns="91665" bIns="45833" numCol="1" anchor="b" anchorCtr="0" compatLnSpc="1">
            <a:prstTxWarp prst="textNoShape">
              <a:avLst/>
            </a:prstTxWarp>
          </a:bodyPr>
          <a:lstStyle>
            <a:lvl1pPr algn="r">
              <a:defRPr sz="1200">
                <a:latin typeface="Times New Roman" charset="0"/>
                <a:cs typeface="+mn-cs"/>
              </a:defRPr>
            </a:lvl1pPr>
          </a:lstStyle>
          <a:p>
            <a:pPr>
              <a:defRPr/>
            </a:pPr>
            <a:fld id="{160A8EED-200E-4FBB-9A43-4CD4BD4F44E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62000"/>
            <a:ext cx="6651625" cy="3741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0A8EED-200E-4FBB-9A43-4CD4BD4F44E0}"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10</a:t>
            </a:fld>
            <a:endParaRPr lang="en-GB"/>
          </a:p>
        </p:txBody>
      </p:sp>
    </p:spTree>
    <p:extLst>
      <p:ext uri="{BB962C8B-B14F-4D97-AF65-F5344CB8AC3E}">
        <p14:creationId xmlns:p14="http://schemas.microsoft.com/office/powerpoint/2010/main" val="58328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11</a:t>
            </a:fld>
            <a:endParaRPr lang="en-GB"/>
          </a:p>
        </p:txBody>
      </p:sp>
    </p:spTree>
    <p:extLst>
      <p:ext uri="{BB962C8B-B14F-4D97-AF65-F5344CB8AC3E}">
        <p14:creationId xmlns:p14="http://schemas.microsoft.com/office/powerpoint/2010/main" val="422657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12</a:t>
            </a:fld>
            <a:endParaRPr lang="en-GB"/>
          </a:p>
        </p:txBody>
      </p:sp>
    </p:spTree>
    <p:extLst>
      <p:ext uri="{BB962C8B-B14F-4D97-AF65-F5344CB8AC3E}">
        <p14:creationId xmlns:p14="http://schemas.microsoft.com/office/powerpoint/2010/main" val="59948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13</a:t>
            </a:fld>
            <a:endParaRPr lang="en-GB"/>
          </a:p>
        </p:txBody>
      </p:sp>
    </p:spTree>
    <p:extLst>
      <p:ext uri="{BB962C8B-B14F-4D97-AF65-F5344CB8AC3E}">
        <p14:creationId xmlns:p14="http://schemas.microsoft.com/office/powerpoint/2010/main" val="176656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14</a:t>
            </a:fld>
            <a:endParaRPr lang="en-GB"/>
          </a:p>
        </p:txBody>
      </p:sp>
    </p:spTree>
    <p:extLst>
      <p:ext uri="{BB962C8B-B14F-4D97-AF65-F5344CB8AC3E}">
        <p14:creationId xmlns:p14="http://schemas.microsoft.com/office/powerpoint/2010/main" val="415712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15</a:t>
            </a:fld>
            <a:endParaRPr lang="en-GB"/>
          </a:p>
        </p:txBody>
      </p:sp>
    </p:spTree>
    <p:extLst>
      <p:ext uri="{BB962C8B-B14F-4D97-AF65-F5344CB8AC3E}">
        <p14:creationId xmlns:p14="http://schemas.microsoft.com/office/powerpoint/2010/main" val="130947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2</a:t>
            </a:fld>
            <a:endParaRPr lang="en-GB"/>
          </a:p>
        </p:txBody>
      </p:sp>
    </p:spTree>
    <p:extLst>
      <p:ext uri="{BB962C8B-B14F-4D97-AF65-F5344CB8AC3E}">
        <p14:creationId xmlns:p14="http://schemas.microsoft.com/office/powerpoint/2010/main" val="391982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3</a:t>
            </a:fld>
            <a:endParaRPr lang="en-GB"/>
          </a:p>
        </p:txBody>
      </p:sp>
    </p:spTree>
    <p:extLst>
      <p:ext uri="{BB962C8B-B14F-4D97-AF65-F5344CB8AC3E}">
        <p14:creationId xmlns:p14="http://schemas.microsoft.com/office/powerpoint/2010/main" val="158726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4</a:t>
            </a:fld>
            <a:endParaRPr lang="en-GB"/>
          </a:p>
        </p:txBody>
      </p:sp>
    </p:spTree>
    <p:extLst>
      <p:ext uri="{BB962C8B-B14F-4D97-AF65-F5344CB8AC3E}">
        <p14:creationId xmlns:p14="http://schemas.microsoft.com/office/powerpoint/2010/main" val="272265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5</a:t>
            </a:fld>
            <a:endParaRPr lang="en-GB"/>
          </a:p>
        </p:txBody>
      </p:sp>
    </p:spTree>
    <p:extLst>
      <p:ext uri="{BB962C8B-B14F-4D97-AF65-F5344CB8AC3E}">
        <p14:creationId xmlns:p14="http://schemas.microsoft.com/office/powerpoint/2010/main" val="97368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6</a:t>
            </a:fld>
            <a:endParaRPr lang="en-GB"/>
          </a:p>
        </p:txBody>
      </p:sp>
    </p:spTree>
    <p:extLst>
      <p:ext uri="{BB962C8B-B14F-4D97-AF65-F5344CB8AC3E}">
        <p14:creationId xmlns:p14="http://schemas.microsoft.com/office/powerpoint/2010/main" val="107512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7</a:t>
            </a:fld>
            <a:endParaRPr lang="en-GB"/>
          </a:p>
        </p:txBody>
      </p:sp>
    </p:spTree>
    <p:extLst>
      <p:ext uri="{BB962C8B-B14F-4D97-AF65-F5344CB8AC3E}">
        <p14:creationId xmlns:p14="http://schemas.microsoft.com/office/powerpoint/2010/main" val="73728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8</a:t>
            </a:fld>
            <a:endParaRPr lang="en-GB"/>
          </a:p>
        </p:txBody>
      </p:sp>
    </p:spTree>
    <p:extLst>
      <p:ext uri="{BB962C8B-B14F-4D97-AF65-F5344CB8AC3E}">
        <p14:creationId xmlns:p14="http://schemas.microsoft.com/office/powerpoint/2010/main" val="56761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60A8EED-200E-4FBB-9A43-4CD4BD4F44E0}" type="slidenum">
              <a:rPr lang="en-GB" smtClean="0"/>
              <a:pPr>
                <a:defRPr/>
              </a:pPr>
              <a:t>9</a:t>
            </a:fld>
            <a:endParaRPr lang="en-GB"/>
          </a:p>
        </p:txBody>
      </p:sp>
    </p:spTree>
    <p:extLst>
      <p:ext uri="{BB962C8B-B14F-4D97-AF65-F5344CB8AC3E}">
        <p14:creationId xmlns:p14="http://schemas.microsoft.com/office/powerpoint/2010/main" val="117919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CCA812-8130-4EB8-A78A-201E96C0BC9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8C15E5-8B5B-4D44-A8EF-5A31ED1A045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73C75E-6A45-4C68-8831-5DD744DEC7F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aseline="0">
                <a:solidFill>
                  <a:schemeClr val="bg1"/>
                </a:solidFill>
                <a:latin typeface="Calibri" panose="020F0502020204030204" pitchFamily="34" charset="0"/>
              </a:defRPr>
            </a:lvl1pPr>
          </a:lstStyle>
          <a:p>
            <a:pPr>
              <a:defRPr/>
            </a:pPr>
            <a:fld id="{396880B1-9F98-4979-B131-D90DE2358322}"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43CD9B-495B-4980-89CD-F881222D75E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1D19F98-1755-4B74-8326-9DCCF34DB38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8413E8-1B25-48C7-B597-0C22E17FF14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155BC96-77AA-44BD-B14A-4F04A5EAF3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30D1C7C-AD7D-41E7-93C9-2D168F4B65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BC2504-F676-4EE6-A5D4-51B1BBBCA29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1C2AF3-6EDC-41EC-816F-2118D866E6C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536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05EF1AE9-CE34-45D5-8D49-10EC2C1009E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Slide1_blue"/>
          <p:cNvPicPr>
            <a:picLocks noChangeAspect="1" noChangeArrowheads="1"/>
          </p:cNvPicPr>
          <p:nvPr/>
        </p:nvPicPr>
        <p:blipFill>
          <a:blip r:embed="rId3" cstate="print"/>
          <a:srcRect/>
          <a:stretch>
            <a:fillRect/>
          </a:stretch>
        </p:blipFill>
        <p:spPr bwMode="auto">
          <a:xfrm>
            <a:off x="0" y="0"/>
            <a:ext cx="12192000" cy="6870700"/>
          </a:xfrm>
          <a:prstGeom prst="rect">
            <a:avLst/>
          </a:prstGeom>
          <a:noFill/>
          <a:ln w="9525">
            <a:noFill/>
            <a:miter lim="800000"/>
            <a:headEnd/>
            <a:tailEnd/>
          </a:ln>
        </p:spPr>
      </p:pic>
      <p:sp>
        <p:nvSpPr>
          <p:cNvPr id="174083" name="Rectangle 3"/>
          <p:cNvSpPr>
            <a:spLocks noGrp="1" noChangeArrowheads="1"/>
          </p:cNvSpPr>
          <p:nvPr>
            <p:ph type="ctrTitle"/>
          </p:nvPr>
        </p:nvSpPr>
        <p:spPr>
          <a:xfrm>
            <a:off x="0" y="413079"/>
            <a:ext cx="12192000" cy="2360613"/>
          </a:xfrm>
        </p:spPr>
        <p:txBody>
          <a:bodyPr/>
          <a:lstStyle/>
          <a:p>
            <a:pPr eaLnBrk="1" hangingPunct="1">
              <a:defRPr/>
            </a:pPr>
            <a:r>
              <a:rPr lang="el-GR" sz="2800" dirty="0">
                <a:solidFill>
                  <a:srgbClr val="FFFF00"/>
                </a:solidFill>
                <a:latin typeface="Calibri" panose="020F0502020204030204" pitchFamily="34" charset="0"/>
                <a:cs typeface="Calibri" panose="020F0502020204030204" pitchFamily="34" charset="0"/>
              </a:rPr>
              <a:t>προώθηση της κυκλικής οικονομίας μέσα από τις </a:t>
            </a:r>
            <a:br>
              <a:rPr lang="el-GR" sz="2800" dirty="0">
                <a:solidFill>
                  <a:srgbClr val="FFFF00"/>
                </a:solidFill>
                <a:latin typeface="Calibri" panose="020F0502020204030204" pitchFamily="34" charset="0"/>
                <a:cs typeface="Calibri" panose="020F0502020204030204" pitchFamily="34" charset="0"/>
              </a:rPr>
            </a:br>
            <a:r>
              <a:rPr lang="el-GR" sz="2800" dirty="0" err="1">
                <a:solidFill>
                  <a:srgbClr val="FFFF00"/>
                </a:solidFill>
                <a:latin typeface="Calibri" panose="020F0502020204030204" pitchFamily="34" charset="0"/>
                <a:cs typeface="Calibri" panose="020F0502020204030204" pitchFamily="34" charset="0"/>
              </a:rPr>
              <a:t>δραστηριότες</a:t>
            </a:r>
            <a:r>
              <a:rPr lang="el-GR" sz="2800" dirty="0">
                <a:solidFill>
                  <a:srgbClr val="FFFF00"/>
                </a:solidFill>
                <a:latin typeface="Calibri" panose="020F0502020204030204" pitchFamily="34" charset="0"/>
                <a:cs typeface="Calibri" panose="020F0502020204030204" pitchFamily="34" charset="0"/>
              </a:rPr>
              <a:t> κατάρτισης και ανάπτυξης του ανθρώπινου δυναμικού</a:t>
            </a:r>
            <a:br>
              <a:rPr lang="el-GR" sz="3200" dirty="0">
                <a:solidFill>
                  <a:srgbClr val="FFFF00"/>
                </a:solidFill>
                <a:latin typeface="Calibri" panose="020F0502020204030204" pitchFamily="34" charset="0"/>
                <a:cs typeface="Calibri" panose="020F0502020204030204" pitchFamily="34" charset="0"/>
              </a:rPr>
            </a:br>
            <a:br>
              <a:rPr lang="el-GR" sz="3200" dirty="0">
                <a:solidFill>
                  <a:schemeClr val="bg1"/>
                </a:solidFill>
                <a:latin typeface="Calibri" panose="020F0502020204030204" pitchFamily="34" charset="0"/>
                <a:cs typeface="Calibri" panose="020F0502020204030204" pitchFamily="34" charset="0"/>
              </a:rPr>
            </a:br>
            <a:r>
              <a:rPr lang="el-GR" sz="3600" b="1" dirty="0">
                <a:solidFill>
                  <a:schemeClr val="bg1"/>
                </a:solidFill>
                <a:latin typeface="Calibri" panose="020F0502020204030204" pitchFamily="34" charset="0"/>
                <a:cs typeface="Calibri" panose="020F0502020204030204" pitchFamily="34" charset="0"/>
              </a:rPr>
              <a:t>ΕΝΗΜΕΡΩΣΗ ΓΙΑ ΤΗΝ ΑνΑΔ</a:t>
            </a:r>
          </a:p>
        </p:txBody>
      </p:sp>
      <p:sp>
        <p:nvSpPr>
          <p:cNvPr id="174084" name="Rectangle 4"/>
          <p:cNvSpPr>
            <a:spLocks noGrp="1" noChangeArrowheads="1"/>
          </p:cNvSpPr>
          <p:nvPr>
            <p:ph type="subTitle" idx="1"/>
          </p:nvPr>
        </p:nvSpPr>
        <p:spPr>
          <a:xfrm>
            <a:off x="0" y="3211551"/>
            <a:ext cx="12192000" cy="1145858"/>
          </a:xfrm>
        </p:spPr>
        <p:txBody>
          <a:bodyPr/>
          <a:lstStyle/>
          <a:p>
            <a:pPr eaLnBrk="1" hangingPunct="1">
              <a:spcBef>
                <a:spcPct val="0"/>
              </a:spcBef>
              <a:defRPr/>
            </a:pPr>
            <a:r>
              <a:rPr lang="el-GR" sz="2400" b="1" dirty="0">
                <a:solidFill>
                  <a:srgbClr val="FFFF00"/>
                </a:solidFill>
                <a:latin typeface="Calibri" panose="020F0502020204030204" pitchFamily="34" charset="0"/>
                <a:cs typeface="Calibri" panose="020F0502020204030204" pitchFamily="34" charset="0"/>
              </a:rPr>
              <a:t>Εύη </a:t>
            </a:r>
            <a:r>
              <a:rPr lang="el-GR" sz="2400" b="1" dirty="0" err="1">
                <a:solidFill>
                  <a:srgbClr val="FFFF00"/>
                </a:solidFill>
                <a:latin typeface="Calibri" panose="020F0502020204030204" pitchFamily="34" charset="0"/>
                <a:cs typeface="Calibri" panose="020F0502020204030204" pitchFamily="34" charset="0"/>
              </a:rPr>
              <a:t>Τοφίδου</a:t>
            </a:r>
            <a:endParaRPr lang="el-GR" sz="2400" b="1" dirty="0">
              <a:solidFill>
                <a:srgbClr val="FFFF00"/>
              </a:solidFill>
              <a:latin typeface="Calibri" panose="020F0502020204030204" pitchFamily="34" charset="0"/>
              <a:cs typeface="Calibri" panose="020F0502020204030204" pitchFamily="34" charset="0"/>
            </a:endParaRPr>
          </a:p>
          <a:p>
            <a:pPr eaLnBrk="1" hangingPunct="1">
              <a:spcBef>
                <a:spcPct val="0"/>
              </a:spcBef>
              <a:defRPr/>
            </a:pPr>
            <a:r>
              <a:rPr lang="el-GR" sz="2400" b="1" dirty="0">
                <a:solidFill>
                  <a:srgbClr val="FFFF00"/>
                </a:solidFill>
                <a:latin typeface="Calibri" panose="020F0502020204030204" pitchFamily="34" charset="0"/>
                <a:cs typeface="Calibri" panose="020F0502020204030204" pitchFamily="34" charset="0"/>
              </a:rPr>
              <a:t>Ανώτερη Λειτουργός Ανθρώπινου Δυναμικού</a:t>
            </a:r>
          </a:p>
          <a:p>
            <a:pPr eaLnBrk="1" hangingPunct="1">
              <a:spcBef>
                <a:spcPct val="0"/>
              </a:spcBef>
              <a:defRPr/>
            </a:pPr>
            <a:r>
              <a:rPr lang="el-GR" sz="2400" b="1" dirty="0">
                <a:solidFill>
                  <a:srgbClr val="FFFF00"/>
                </a:solidFill>
                <a:latin typeface="Calibri" panose="020F0502020204030204" pitchFamily="34" charset="0"/>
                <a:cs typeface="Calibri" panose="020F0502020204030204" pitchFamily="34" charset="0"/>
              </a:rPr>
              <a:t>Διεύθυνση Υπηρεσιών Κατάρτισης</a:t>
            </a:r>
          </a:p>
          <a:p>
            <a:pPr eaLnBrk="1" hangingPunct="1">
              <a:spcBef>
                <a:spcPct val="0"/>
              </a:spcBef>
              <a:defRPr/>
            </a:pPr>
            <a:endParaRPr lang="el-GR" sz="3600" b="1" dirty="0">
              <a:solidFill>
                <a:srgbClr val="FFFF00"/>
              </a:solidFill>
              <a:latin typeface="Calibri" panose="020F0502020204030204" pitchFamily="34" charset="0"/>
              <a:cs typeface="Calibri" panose="020F0502020204030204" pitchFamily="34" charset="0"/>
            </a:endParaRPr>
          </a:p>
          <a:p>
            <a:pPr eaLnBrk="1" hangingPunct="1">
              <a:spcBef>
                <a:spcPct val="0"/>
              </a:spcBef>
              <a:defRPr/>
            </a:pPr>
            <a:endParaRPr lang="en-GB" sz="2100" b="1" dirty="0">
              <a:effectLst>
                <a:outerShdw blurRad="38100" dist="38100" dir="2700000" algn="tl">
                  <a:srgbClr val="C0C0C0"/>
                </a:outerShdw>
              </a:effectLst>
            </a:endParaRPr>
          </a:p>
          <a:p>
            <a:pPr eaLnBrk="1" hangingPunct="1">
              <a:spcBef>
                <a:spcPct val="0"/>
              </a:spcBef>
              <a:defRPr/>
            </a:pPr>
            <a:endParaRPr lang="el-GR" sz="2300" b="1" dirty="0">
              <a:effectLst>
                <a:outerShdw blurRad="38100" dist="38100" dir="2700000" algn="tl">
                  <a:srgbClr val="C0C0C0"/>
                </a:outerShdw>
              </a:effectLst>
            </a:endParaRPr>
          </a:p>
        </p:txBody>
      </p:sp>
      <p:sp>
        <p:nvSpPr>
          <p:cNvPr id="6" name="Rectangle 4"/>
          <p:cNvSpPr txBox="1">
            <a:spLocks noChangeArrowheads="1"/>
          </p:cNvSpPr>
          <p:nvPr/>
        </p:nvSpPr>
        <p:spPr bwMode="auto">
          <a:xfrm>
            <a:off x="3167042" y="6143644"/>
            <a:ext cx="5429288"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l-GR" sz="3200" b="1" dirty="0">
                <a:solidFill>
                  <a:srgbClr val="FFFF00"/>
                </a:solidFill>
                <a:latin typeface="Calibri" panose="020F0502020204030204" pitchFamily="34" charset="0"/>
                <a:cs typeface="Calibri" panose="020F0502020204030204" pitchFamily="34" charset="0"/>
              </a:rPr>
              <a:t>9 Νοεμβρίου </a:t>
            </a:r>
            <a:r>
              <a:rPr lang="en-US" sz="3200" b="1" dirty="0">
                <a:solidFill>
                  <a:srgbClr val="FFFF00"/>
                </a:solidFill>
                <a:latin typeface="Calibri" panose="020F0502020204030204" pitchFamily="34" charset="0"/>
                <a:cs typeface="Calibri" panose="020F0502020204030204" pitchFamily="34" charset="0"/>
              </a:rPr>
              <a:t>20</a:t>
            </a:r>
            <a:r>
              <a:rPr lang="el-GR" sz="3200" b="1" dirty="0">
                <a:solidFill>
                  <a:srgbClr val="FFFF00"/>
                </a:solidFill>
                <a:latin typeface="Calibri" panose="020F0502020204030204" pitchFamily="34" charset="0"/>
                <a:cs typeface="Calibri" panose="020F0502020204030204" pitchFamily="34" charset="0"/>
              </a:rPr>
              <a:t>21</a:t>
            </a:r>
          </a:p>
          <a:p>
            <a:pPr algn="ctr">
              <a:defRPr/>
            </a:pPr>
            <a:endParaRPr lang="en-GB" sz="2100" b="1" kern="0" dirty="0">
              <a:effectLst>
                <a:outerShdw blurRad="38100" dist="38100" dir="2700000" algn="tl">
                  <a:srgbClr val="C0C0C0"/>
                </a:outerShdw>
              </a:effectLst>
              <a:latin typeface="+mn-lt"/>
              <a:cs typeface="+mn-cs"/>
            </a:endParaRPr>
          </a:p>
          <a:p>
            <a:pPr algn="ctr">
              <a:defRPr/>
            </a:pPr>
            <a:endParaRPr lang="el-GR" sz="2300" b="1" kern="0" dirty="0">
              <a:effectLst>
                <a:outerShdw blurRad="38100" dist="38100" dir="2700000" algn="tl">
                  <a:srgbClr val="C0C0C0"/>
                </a:outerShdw>
              </a:effectLst>
              <a:latin typeface="+mn-lt"/>
              <a:cs typeface="+mn-cs"/>
            </a:endParaRPr>
          </a:p>
        </p:txBody>
      </p:sp>
      <p:sp>
        <p:nvSpPr>
          <p:cNvPr id="7" name="Rectangle 4"/>
          <p:cNvSpPr txBox="1">
            <a:spLocks noChangeArrowheads="1"/>
          </p:cNvSpPr>
          <p:nvPr/>
        </p:nvSpPr>
        <p:spPr bwMode="auto">
          <a:xfrm>
            <a:off x="9739338" y="6429396"/>
            <a:ext cx="71438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a:pPr>
            <a:endParaRPr lang="en-GB" sz="2100" b="1" kern="0">
              <a:effectLst>
                <a:outerShdw blurRad="38100" dist="38100" dir="2700000" algn="tl">
                  <a:srgbClr val="C0C0C0"/>
                </a:outerShdw>
              </a:effectLst>
              <a:latin typeface="+mn-lt"/>
              <a:cs typeface="+mn-cs"/>
            </a:endParaRPr>
          </a:p>
          <a:p>
            <a:pPr algn="ctr">
              <a:defRPr/>
            </a:pPr>
            <a:endParaRPr lang="el-GR" sz="2300" b="1" kern="0">
              <a:effectLst>
                <a:outerShdw blurRad="38100" dist="38100" dir="2700000" algn="tl">
                  <a:srgbClr val="C0C0C0"/>
                </a:outerShdw>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extLst>
              <p:ext uri="{D42A27DB-BD31-4B8C-83A1-F6EECF244321}">
                <p14:modId xmlns:p14="http://schemas.microsoft.com/office/powerpoint/2010/main" val="2529893394"/>
              </p:ext>
            </p:extLst>
          </p:nvPr>
        </p:nvGraphicFramePr>
        <p:xfrm>
          <a:off x="60101" y="1587"/>
          <a:ext cx="12192000" cy="6856413"/>
        </p:xfrm>
        <a:graphic>
          <a:graphicData uri="http://schemas.openxmlformats.org/presentationml/2006/ole">
            <mc:AlternateContent xmlns:mc="http://schemas.openxmlformats.org/markup-compatibility/2006">
              <mc:Choice xmlns:v="urn:schemas-microsoft-com:vml" Requires="v">
                <p:oleObj spid="_x0000_s11274"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1" y="1587"/>
                        <a:ext cx="12192000" cy="6856413"/>
                      </a:xfrm>
                      <a:prstGeom prst="rect">
                        <a:avLst/>
                      </a:prstGeom>
                      <a:noFill/>
                      <a:ln>
                        <a:noFill/>
                      </a:ln>
                      <a:effectLst/>
                    </p:spPr>
                  </p:pic>
                </p:oleObj>
              </mc:Fallback>
            </mc:AlternateContent>
          </a:graphicData>
        </a:graphic>
      </p:graphicFrame>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79376" y="577231"/>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ΔΡΑΣΤΗΡΙΟΤΗΤΕΣ ΑΝΑ ΣΤΟΧΟ</a:t>
            </a: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27" name="AutoShape 5">
            <a:extLst>
              <a:ext uri="{FF2B5EF4-FFF2-40B4-BE49-F238E27FC236}">
                <a16:creationId xmlns:a16="http://schemas.microsoft.com/office/drawing/2014/main" id="{0C38757B-7A14-4602-95E8-A8A5C8400FD5}"/>
              </a:ext>
            </a:extLst>
          </p:cNvPr>
          <p:cNvSpPr>
            <a:spLocks noChangeArrowheads="1"/>
          </p:cNvSpPr>
          <p:nvPr/>
        </p:nvSpPr>
        <p:spPr bwMode="auto">
          <a:xfrm>
            <a:off x="3406708" y="3777492"/>
            <a:ext cx="270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Πιστοποίηση Συντελεστών Παροχής Κατάρτισης</a:t>
            </a:r>
            <a:endParaRPr lang="en-GB" sz="2000" b="1" dirty="0">
              <a:solidFill>
                <a:schemeClr val="accent2"/>
              </a:solidFill>
              <a:latin typeface="Calibri" panose="020F0502020204030204" pitchFamily="34" charset="0"/>
              <a:cs typeface="Calibri" panose="020F0502020204030204" pitchFamily="34" charset="0"/>
            </a:endParaRPr>
          </a:p>
        </p:txBody>
      </p:sp>
      <p:sp>
        <p:nvSpPr>
          <p:cNvPr id="28" name="AutoShape 5">
            <a:extLst>
              <a:ext uri="{FF2B5EF4-FFF2-40B4-BE49-F238E27FC236}">
                <a16:creationId xmlns:a16="http://schemas.microsoft.com/office/drawing/2014/main" id="{5F148C1F-6A5C-496C-B989-85C86D536F06}"/>
              </a:ext>
            </a:extLst>
          </p:cNvPr>
          <p:cNvSpPr>
            <a:spLocks noChangeArrowheads="1"/>
          </p:cNvSpPr>
          <p:nvPr/>
        </p:nvSpPr>
        <p:spPr bwMode="auto">
          <a:xfrm>
            <a:off x="443672" y="3779191"/>
            <a:ext cx="270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Πιστοποίηση Επαγγελματικών Προσόντων</a:t>
            </a:r>
            <a:endParaRPr lang="en-US" sz="2000" b="1" dirty="0">
              <a:solidFill>
                <a:schemeClr val="accent2"/>
              </a:solidFill>
              <a:latin typeface="Calibri" panose="020F0502020204030204" pitchFamily="34" charset="0"/>
              <a:cs typeface="Calibri" panose="020F0502020204030204" pitchFamily="34" charset="0"/>
            </a:endParaRPr>
          </a:p>
        </p:txBody>
      </p:sp>
      <p:sp>
        <p:nvSpPr>
          <p:cNvPr id="36" name="AutoShape 5">
            <a:extLst>
              <a:ext uri="{FF2B5EF4-FFF2-40B4-BE49-F238E27FC236}">
                <a16:creationId xmlns:a16="http://schemas.microsoft.com/office/drawing/2014/main" id="{F4D263DD-5111-42C6-8431-3238D9733483}"/>
              </a:ext>
            </a:extLst>
          </p:cNvPr>
          <p:cNvSpPr>
            <a:spLocks noChangeArrowheads="1"/>
          </p:cNvSpPr>
          <p:nvPr/>
        </p:nvSpPr>
        <p:spPr bwMode="auto">
          <a:xfrm>
            <a:off x="3946709" y="1276129"/>
            <a:ext cx="4320000" cy="1440000"/>
          </a:xfrm>
          <a:prstGeom prst="roundRect">
            <a:avLst>
              <a:gd name="adj" fmla="val 16667"/>
            </a:avLst>
          </a:prstGeom>
          <a:solidFill>
            <a:srgbClr val="FFE1FF"/>
          </a:solidFill>
          <a:ln w="9525">
            <a:solidFill>
              <a:schemeClr val="tx1"/>
            </a:solidFill>
            <a:round/>
            <a:headEnd/>
            <a:tailEnd/>
          </a:ln>
          <a:effectLst/>
        </p:spPr>
        <p:txBody>
          <a:bodyPr lIns="31344" tIns="15673" rIns="31344" bIns="15673" anchor="ctr" anchorCtr="1"/>
          <a:lstStyle/>
          <a:p>
            <a:pPr indent="-342900" algn="ctr" defTabSz="314325">
              <a:spcBef>
                <a:spcPts val="0"/>
              </a:spcBef>
              <a:buClr>
                <a:schemeClr val="accent2"/>
              </a:buClr>
              <a:buSzPct val="65000"/>
              <a:defRPr/>
            </a:pPr>
            <a:r>
              <a:rPr lang="el-GR" b="1" dirty="0">
                <a:solidFill>
                  <a:schemeClr val="accent2"/>
                </a:solidFill>
                <a:latin typeface="Calibri" panose="020F0502020204030204" pitchFamily="34" charset="0"/>
                <a:cs typeface="Calibri" panose="020F0502020204030204" pitchFamily="34" charset="0"/>
              </a:rPr>
              <a:t>Διασφάλιση της Ποιότητας του Συστήματος Κατάρτισης και Ανάπτυξης του Ανθρώπινου Δυναμικού </a:t>
            </a:r>
            <a:endParaRPr lang="en-GB" b="1" dirty="0">
              <a:solidFill>
                <a:schemeClr val="accent2"/>
              </a:solidFill>
              <a:latin typeface="Calibri" panose="020F0502020204030204" pitchFamily="34" charset="0"/>
              <a:cs typeface="Calibri" panose="020F0502020204030204" pitchFamily="34" charset="0"/>
            </a:endParaRPr>
          </a:p>
        </p:txBody>
      </p:sp>
      <p:cxnSp>
        <p:nvCxnSpPr>
          <p:cNvPr id="86027" name="Connector: Elbow 86026">
            <a:extLst>
              <a:ext uri="{FF2B5EF4-FFF2-40B4-BE49-F238E27FC236}">
                <a16:creationId xmlns:a16="http://schemas.microsoft.com/office/drawing/2014/main" id="{0A83A045-C8DA-44A9-A934-FCDDE290336B}"/>
              </a:ext>
            </a:extLst>
          </p:cNvPr>
          <p:cNvCxnSpPr>
            <a:cxnSpLocks/>
            <a:stCxn id="36" idx="2"/>
            <a:endCxn id="28" idx="0"/>
          </p:cNvCxnSpPr>
          <p:nvPr/>
        </p:nvCxnSpPr>
        <p:spPr>
          <a:xfrm rot="5400000">
            <a:off x="3418660" y="1091142"/>
            <a:ext cx="1063062" cy="4313037"/>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55" name="Connector: Elbow 54">
            <a:extLst>
              <a:ext uri="{FF2B5EF4-FFF2-40B4-BE49-F238E27FC236}">
                <a16:creationId xmlns:a16="http://schemas.microsoft.com/office/drawing/2014/main" id="{040752DE-BB0B-487B-80DF-2531CB912CAA}"/>
              </a:ext>
            </a:extLst>
          </p:cNvPr>
          <p:cNvCxnSpPr>
            <a:cxnSpLocks/>
            <a:stCxn id="36" idx="2"/>
            <a:endCxn id="27" idx="0"/>
          </p:cNvCxnSpPr>
          <p:nvPr/>
        </p:nvCxnSpPr>
        <p:spPr>
          <a:xfrm rot="5400000">
            <a:off x="4901028" y="2571810"/>
            <a:ext cx="1061363" cy="1350001"/>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67" name="Connector: Elbow 66">
            <a:extLst>
              <a:ext uri="{FF2B5EF4-FFF2-40B4-BE49-F238E27FC236}">
                <a16:creationId xmlns:a16="http://schemas.microsoft.com/office/drawing/2014/main" id="{76F4C66E-3FB1-4A49-A277-C50483CA06AD}"/>
              </a:ext>
            </a:extLst>
          </p:cNvPr>
          <p:cNvCxnSpPr>
            <a:cxnSpLocks/>
            <a:stCxn id="36" idx="2"/>
            <a:endCxn id="45" idx="0"/>
          </p:cNvCxnSpPr>
          <p:nvPr/>
        </p:nvCxnSpPr>
        <p:spPr>
          <a:xfrm rot="16200000" flipH="1">
            <a:off x="7779324" y="1043513"/>
            <a:ext cx="1049390" cy="4394621"/>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sp>
        <p:nvSpPr>
          <p:cNvPr id="45" name="AutoShape 5">
            <a:extLst>
              <a:ext uri="{FF2B5EF4-FFF2-40B4-BE49-F238E27FC236}">
                <a16:creationId xmlns:a16="http://schemas.microsoft.com/office/drawing/2014/main" id="{5AFBB0CE-023E-45BF-A690-759EA36DCB8B}"/>
              </a:ext>
            </a:extLst>
          </p:cNvPr>
          <p:cNvSpPr>
            <a:spLocks noChangeArrowheads="1"/>
          </p:cNvSpPr>
          <p:nvPr/>
        </p:nvSpPr>
        <p:spPr bwMode="auto">
          <a:xfrm>
            <a:off x="9151330" y="3765519"/>
            <a:ext cx="270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Διασφάλιση της Ποιότητας των Προγραμμάτων Κατάρτισης</a:t>
            </a:r>
            <a:endParaRPr lang="en-GB" sz="2000" b="1" dirty="0">
              <a:solidFill>
                <a:schemeClr val="accent2"/>
              </a:solidFill>
              <a:latin typeface="Calibri" panose="020F0502020204030204" pitchFamily="34" charset="0"/>
              <a:cs typeface="Calibri" panose="020F0502020204030204" pitchFamily="34" charset="0"/>
            </a:endParaRPr>
          </a:p>
        </p:txBody>
      </p:sp>
      <p:sp>
        <p:nvSpPr>
          <p:cNvPr id="14" name="AutoShape 5">
            <a:extLst>
              <a:ext uri="{FF2B5EF4-FFF2-40B4-BE49-F238E27FC236}">
                <a16:creationId xmlns:a16="http://schemas.microsoft.com/office/drawing/2014/main" id="{A0E9EDE8-2FDE-4338-87B2-532239095EF7}"/>
              </a:ext>
            </a:extLst>
          </p:cNvPr>
          <p:cNvSpPr>
            <a:spLocks noChangeArrowheads="1"/>
          </p:cNvSpPr>
          <p:nvPr/>
        </p:nvSpPr>
        <p:spPr bwMode="auto">
          <a:xfrm>
            <a:off x="6227517" y="3777492"/>
            <a:ext cx="270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Ενίσχυση </a:t>
            </a:r>
          </a:p>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Υποδομών </a:t>
            </a:r>
          </a:p>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Κατάρτισης</a:t>
            </a:r>
            <a:endParaRPr lang="en-GB" sz="2000" b="1" dirty="0">
              <a:solidFill>
                <a:schemeClr val="accent2"/>
              </a:solidFill>
              <a:latin typeface="Calibri" panose="020F0502020204030204" pitchFamily="34" charset="0"/>
              <a:cs typeface="Calibri" panose="020F0502020204030204" pitchFamily="34" charset="0"/>
            </a:endParaRPr>
          </a:p>
        </p:txBody>
      </p:sp>
      <p:cxnSp>
        <p:nvCxnSpPr>
          <p:cNvPr id="17" name="Connector: Elbow 16">
            <a:extLst>
              <a:ext uri="{FF2B5EF4-FFF2-40B4-BE49-F238E27FC236}">
                <a16:creationId xmlns:a16="http://schemas.microsoft.com/office/drawing/2014/main" id="{83F03615-0C9F-4D11-A746-9CF7328015FE}"/>
              </a:ext>
            </a:extLst>
          </p:cNvPr>
          <p:cNvCxnSpPr>
            <a:cxnSpLocks/>
            <a:stCxn id="36" idx="2"/>
            <a:endCxn id="14" idx="0"/>
          </p:cNvCxnSpPr>
          <p:nvPr/>
        </p:nvCxnSpPr>
        <p:spPr>
          <a:xfrm rot="16200000" flipH="1">
            <a:off x="6311432" y="2511406"/>
            <a:ext cx="1061363" cy="1470808"/>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4604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2302"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0" y="1196752"/>
            <a:ext cx="12192000" cy="5661248"/>
          </a:xfrm>
          <a:prstGeom prst="rect">
            <a:avLst/>
          </a:prstGeom>
          <a:noFill/>
          <a:ln w="9525">
            <a:noFill/>
            <a:miter lim="800000"/>
            <a:headEnd/>
            <a:tailEnd/>
          </a:ln>
        </p:spPr>
        <p:txBody>
          <a:bodyPr lIns="92075" tIns="46038" rIns="92075" bIns="46038"/>
          <a:lstStyle/>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rgbClr val="2D2DB9"/>
                </a:solidFill>
                <a:latin typeface="Calibri" panose="020F0502020204030204" pitchFamily="34" charset="0"/>
                <a:cs typeface="Calibri" panose="020F0502020204030204" pitchFamily="34" charset="0"/>
              </a:rPr>
              <a:t>Πιστοποίηση Επαγγελματικών Προσόντων</a:t>
            </a:r>
            <a:endParaRPr lang="el-GR" b="1" dirty="0">
              <a:solidFill>
                <a:srgbClr val="2D2DB9"/>
              </a:solidFill>
              <a:latin typeface="Calibri" panose="020F0502020204030204" pitchFamily="34" charset="0"/>
              <a:cs typeface="Calibri" panose="020F0502020204030204" pitchFamily="34" charset="0"/>
            </a:endParaRPr>
          </a:p>
          <a:p>
            <a:pPr lvl="1">
              <a:lnSpc>
                <a:spcPct val="110000"/>
              </a:lnSpc>
              <a:spcBef>
                <a:spcPts val="0"/>
              </a:spcBef>
              <a:spcAft>
                <a:spcPts val="600"/>
              </a:spcAft>
              <a:buClr>
                <a:srgbClr val="FF0000"/>
              </a:buClr>
              <a:defRPr/>
            </a:pPr>
            <a:r>
              <a:rPr lang="el-GR" sz="2800" b="1" dirty="0">
                <a:solidFill>
                  <a:srgbClr val="2D2DB9"/>
                </a:solidFill>
                <a:latin typeface="Calibri" panose="020F0502020204030204" pitchFamily="34" charset="0"/>
                <a:cs typeface="Calibri" panose="020F0502020204030204" pitchFamily="34" charset="0"/>
              </a:rPr>
              <a:t>Σύστημα Επαγγελματικών Προσόντων (ΣΕΠ)</a:t>
            </a:r>
          </a:p>
          <a:p>
            <a:pPr marL="914400" lvl="1" indent="-457200">
              <a:lnSpc>
                <a:spcPct val="110000"/>
              </a:lnSpc>
              <a:spcBef>
                <a:spcPts val="0"/>
              </a:spcBef>
              <a:spcAft>
                <a:spcPts val="600"/>
              </a:spcAft>
              <a:buClr>
                <a:srgbClr val="FF0000"/>
              </a:buClr>
              <a:buFont typeface="Wingdings" panose="05000000000000000000" pitchFamily="2" charset="2"/>
              <a:buChar char="Ø"/>
              <a:defRPr/>
            </a:pPr>
            <a:r>
              <a:rPr lang="el-GR" b="1" dirty="0">
                <a:solidFill>
                  <a:srgbClr val="FF0000"/>
                </a:solidFill>
                <a:latin typeface="Calibri" panose="020F0502020204030204" pitchFamily="34" charset="0"/>
                <a:cs typeface="Calibri" panose="020F0502020204030204" pitchFamily="34" charset="0"/>
              </a:rPr>
              <a:t>Αξιολόγηση και Πιστοποίηση των επαγγελματικών προσόντων υποψηφίων</a:t>
            </a:r>
          </a:p>
          <a:p>
            <a:pPr lvl="1">
              <a:lnSpc>
                <a:spcPct val="110000"/>
              </a:lnSpc>
              <a:spcBef>
                <a:spcPts val="0"/>
              </a:spcBef>
              <a:spcAft>
                <a:spcPts val="600"/>
              </a:spcAft>
              <a:buClr>
                <a:srgbClr val="FF0000"/>
              </a:buClr>
              <a:defRPr/>
            </a:pPr>
            <a:r>
              <a:rPr lang="el-GR" b="1" dirty="0">
                <a:solidFill>
                  <a:srgbClr val="FF0000"/>
                </a:solidFill>
                <a:latin typeface="Calibri" panose="020F0502020204030204" pitchFamily="34" charset="0"/>
                <a:cs typeface="Calibri" panose="020F0502020204030204" pitchFamily="34" charset="0"/>
              </a:rPr>
              <a:t>	</a:t>
            </a:r>
            <a:r>
              <a:rPr lang="el-GR" b="1" dirty="0">
                <a:solidFill>
                  <a:srgbClr val="2D2DB9"/>
                </a:solidFill>
                <a:latin typeface="Calibri" panose="020F0502020204030204" pitchFamily="34" charset="0"/>
                <a:cs typeface="Calibri" panose="020F0502020204030204" pitchFamily="34" charset="0"/>
              </a:rPr>
              <a:t>πιστοποιήθηκαν τα επαγγελματικά προσόντα </a:t>
            </a:r>
            <a:r>
              <a:rPr lang="el-GR" b="1" dirty="0">
                <a:solidFill>
                  <a:srgbClr val="FF0000"/>
                </a:solidFill>
                <a:latin typeface="Calibri" panose="020F0502020204030204" pitchFamily="34" charset="0"/>
                <a:cs typeface="Calibri" panose="020F0502020204030204" pitchFamily="34" charset="0"/>
              </a:rPr>
              <a:t>3.377 ατόμων</a:t>
            </a:r>
          </a:p>
          <a:p>
            <a:pPr marL="800100" lvl="1" indent="-342900">
              <a:lnSpc>
                <a:spcPct val="110000"/>
              </a:lnSpc>
              <a:spcBef>
                <a:spcPts val="0"/>
              </a:spcBef>
              <a:spcAft>
                <a:spcPts val="600"/>
              </a:spcAft>
              <a:buClr>
                <a:srgbClr val="FF0000"/>
              </a:buClr>
              <a:buFont typeface="Wingdings" panose="05000000000000000000" pitchFamily="2" charset="2"/>
              <a:buChar char="Ø"/>
              <a:defRPr/>
            </a:pPr>
            <a:r>
              <a:rPr lang="el-GR" b="1" dirty="0">
                <a:solidFill>
                  <a:srgbClr val="FF0000"/>
                </a:solidFill>
                <a:latin typeface="Calibri" panose="020F0502020204030204" pitchFamily="34" charset="0"/>
                <a:cs typeface="Calibri" panose="020F0502020204030204" pitchFamily="34" charset="0"/>
              </a:rPr>
              <a:t>Ανάπτυξη Προτύπων Επαγγελματικών Προσόντων (ΠΕΠ)</a:t>
            </a:r>
          </a:p>
          <a:p>
            <a:pPr lvl="1">
              <a:lnSpc>
                <a:spcPct val="110000"/>
              </a:lnSpc>
              <a:spcBef>
                <a:spcPts val="0"/>
              </a:spcBef>
              <a:spcAft>
                <a:spcPts val="600"/>
              </a:spcAft>
              <a:buClr>
                <a:srgbClr val="FF0000"/>
              </a:buClr>
              <a:defRPr/>
            </a:pPr>
            <a:r>
              <a:rPr lang="el-GR" b="1" dirty="0">
                <a:solidFill>
                  <a:srgbClr val="FF0000"/>
                </a:solidFill>
                <a:latin typeface="Calibri" panose="020F0502020204030204" pitchFamily="34" charset="0"/>
                <a:cs typeface="Calibri" panose="020F0502020204030204" pitchFamily="34" charset="0"/>
              </a:rPr>
              <a:t>	</a:t>
            </a:r>
            <a:r>
              <a:rPr lang="el-GR" b="1" dirty="0">
                <a:solidFill>
                  <a:srgbClr val="2D2DB9"/>
                </a:solidFill>
                <a:latin typeface="Calibri" panose="020F0502020204030204" pitchFamily="34" charset="0"/>
                <a:cs typeface="Calibri" panose="020F0502020204030204" pitchFamily="34" charset="0"/>
              </a:rPr>
              <a:t>2022</a:t>
            </a:r>
            <a:r>
              <a:rPr lang="en-GB" b="1" dirty="0">
                <a:solidFill>
                  <a:srgbClr val="2D2DB9"/>
                </a:solidFill>
                <a:latin typeface="Calibri" panose="020F0502020204030204" pitchFamily="34" charset="0"/>
                <a:cs typeface="Calibri" panose="020F0502020204030204" pitchFamily="34" charset="0"/>
              </a:rPr>
              <a:t>: </a:t>
            </a:r>
            <a:r>
              <a:rPr lang="el-GR" b="1" dirty="0">
                <a:solidFill>
                  <a:srgbClr val="2D2DB9"/>
                </a:solidFill>
                <a:latin typeface="Calibri" panose="020F0502020204030204" pitchFamily="34" charset="0"/>
                <a:cs typeface="Calibri" panose="020F0502020204030204" pitchFamily="34" charset="0"/>
              </a:rPr>
              <a:t>ολοκλήρωση ανάπτυξης 167 νέων ΠΕΠ </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Πιστοποίηση Συντελεστών Παροχής Κατάρτισης</a:t>
            </a:r>
          </a:p>
          <a:p>
            <a:pPr marL="800100" lvl="1" indent="-342900">
              <a:lnSpc>
                <a:spcPct val="110000"/>
              </a:lnSpc>
              <a:spcBef>
                <a:spcPts val="0"/>
              </a:spcBef>
              <a:spcAft>
                <a:spcPts val="600"/>
              </a:spcAft>
              <a:buClr>
                <a:srgbClr val="FF0000"/>
              </a:buClr>
              <a:buFont typeface="Wingdings" panose="05000000000000000000" pitchFamily="2" charset="2"/>
              <a:buChar char="Ø"/>
              <a:defRPr/>
            </a:pPr>
            <a:r>
              <a:rPr lang="el-GR" b="1" dirty="0">
                <a:solidFill>
                  <a:srgbClr val="FF0000"/>
                </a:solidFill>
                <a:latin typeface="Calibri" panose="020F0502020204030204" pitchFamily="34" charset="0"/>
                <a:cs typeface="Calibri" panose="020F0502020204030204" pitchFamily="34" charset="0"/>
              </a:rPr>
              <a:t>Εκπαιδευτές Επαγγελματικής Κατάρτισης (ΕΕΚ) – Μέσω του ΣΕΠ (1.861 ΕΕΚ)</a:t>
            </a:r>
            <a:endParaRPr lang="en-GB" b="1" dirty="0">
              <a:solidFill>
                <a:srgbClr val="FF0000"/>
              </a:solidFill>
              <a:latin typeface="Calibri" panose="020F0502020204030204" pitchFamily="34" charset="0"/>
              <a:cs typeface="Calibri" panose="020F0502020204030204" pitchFamily="34" charset="0"/>
            </a:endParaRPr>
          </a:p>
          <a:p>
            <a:pPr marL="800100" lvl="1" indent="-342900">
              <a:lnSpc>
                <a:spcPct val="110000"/>
              </a:lnSpc>
              <a:spcBef>
                <a:spcPts val="0"/>
              </a:spcBef>
              <a:spcAft>
                <a:spcPts val="600"/>
              </a:spcAft>
              <a:buClr>
                <a:srgbClr val="FF0000"/>
              </a:buClr>
              <a:buFont typeface="Wingdings" panose="05000000000000000000" pitchFamily="2" charset="2"/>
              <a:buChar char="Ø"/>
              <a:defRPr/>
            </a:pPr>
            <a:r>
              <a:rPr lang="el-GR" b="1" dirty="0">
                <a:solidFill>
                  <a:srgbClr val="FF0000"/>
                </a:solidFill>
                <a:latin typeface="Calibri" panose="020F0502020204030204" pitchFamily="34" charset="0"/>
                <a:cs typeface="Calibri" panose="020F0502020204030204" pitchFamily="34" charset="0"/>
              </a:rPr>
              <a:t>Κέντρα Επαγγελματικής Κατάρτισης (ΚΕΚ) – 262 πιστοποιημένα ΚΕΚ</a:t>
            </a:r>
          </a:p>
          <a:p>
            <a:pPr marL="800100" lvl="1" indent="-342900">
              <a:lnSpc>
                <a:spcPct val="110000"/>
              </a:lnSpc>
              <a:spcBef>
                <a:spcPts val="0"/>
              </a:spcBef>
              <a:spcAft>
                <a:spcPts val="600"/>
              </a:spcAft>
              <a:buClr>
                <a:srgbClr val="FF0000"/>
              </a:buClr>
              <a:buFont typeface="Wingdings" panose="05000000000000000000" pitchFamily="2" charset="2"/>
              <a:buChar char="Ø"/>
              <a:defRPr/>
            </a:pPr>
            <a:r>
              <a:rPr lang="el-GR" b="1" dirty="0">
                <a:solidFill>
                  <a:srgbClr val="FF0000"/>
                </a:solidFill>
                <a:latin typeface="Calibri" panose="020F0502020204030204" pitchFamily="34" charset="0"/>
                <a:cs typeface="Calibri" panose="020F0502020204030204" pitchFamily="34" charset="0"/>
              </a:rPr>
              <a:t>Δομές Επαγγελματικής Κατάρτισης (ΔΕΚ) – 440 πιστοποιημένες ΔΕΚ</a:t>
            </a:r>
            <a:endParaRPr lang="en-GB" b="1" dirty="0">
              <a:solidFill>
                <a:srgbClr val="FF0000"/>
              </a:solidFill>
              <a:latin typeface="Calibri" panose="020F0502020204030204" pitchFamily="34" charset="0"/>
              <a:cs typeface="Calibri" panose="020F0502020204030204" pitchFamily="34" charset="0"/>
            </a:endParaRPr>
          </a:p>
          <a:p>
            <a:pPr marL="342900" lvl="1"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Παραχώρηση εξαίρεσης από την υποχρέωση πιστοποίησης ΕΕΚ</a:t>
            </a:r>
          </a:p>
          <a:p>
            <a:pPr marL="800100" lvl="1" indent="-342900">
              <a:lnSpc>
                <a:spcPct val="110000"/>
              </a:lnSpc>
              <a:spcBef>
                <a:spcPts val="0"/>
              </a:spcBef>
              <a:spcAft>
                <a:spcPts val="600"/>
              </a:spcAft>
              <a:buClr>
                <a:srgbClr val="FF0000"/>
              </a:buClr>
              <a:buFont typeface="Wingdings" panose="05000000000000000000" pitchFamily="2" charset="2"/>
              <a:buChar char="Ø"/>
              <a:defRPr/>
            </a:pPr>
            <a:endParaRPr lang="el-GR" b="1" dirty="0">
              <a:solidFill>
                <a:srgbClr val="FF0000"/>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51570"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ΔΡΑΣΕΙΣ</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3062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3322"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0" y="1268760"/>
            <a:ext cx="12192000" cy="5589240"/>
          </a:xfrm>
          <a:prstGeom prst="rect">
            <a:avLst/>
          </a:prstGeom>
          <a:noFill/>
          <a:ln w="9525">
            <a:noFill/>
            <a:miter lim="800000"/>
            <a:headEnd/>
            <a:tailEnd/>
          </a:ln>
        </p:spPr>
        <p:txBody>
          <a:bodyPr lIns="92075" tIns="46038" rIns="92075" bIns="46038"/>
          <a:lstStyle/>
          <a:p>
            <a:pPr marL="342900" marR="0" lvl="0" indent="-342900" algn="l" defTabSz="914400" rtl="0" eaLnBrk="1" fontAlgn="base" latinLnBrk="0" hangingPunct="1">
              <a:lnSpc>
                <a:spcPct val="110000"/>
              </a:lnSpc>
              <a:spcBef>
                <a:spcPts val="0"/>
              </a:spcBef>
              <a:spcAft>
                <a:spcPts val="600"/>
              </a:spcAft>
              <a:buClr>
                <a:srgbClr val="3333CC"/>
              </a:buClr>
              <a:buSzTx/>
              <a:buFont typeface="Wingdings" pitchFamily="2" charset="2"/>
              <a:buChar char="v"/>
              <a:tabLst/>
              <a:defRPr/>
            </a:pP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Αξιοποίηση Μεθόδων Ηλεκτρονικής Μάθησης </a:t>
            </a:r>
            <a:endParaRPr kumimoji="0" lang="el-G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base" latinLnBrk="0" hangingPunct="1">
              <a:lnSpc>
                <a:spcPct val="110000"/>
              </a:lnSpc>
              <a:spcBef>
                <a:spcPts val="0"/>
              </a:spcBef>
              <a:spcAft>
                <a:spcPts val="600"/>
              </a:spcAft>
              <a:buClr>
                <a:srgbClr val="FF0000"/>
              </a:buClr>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Συμπλήρωμα Οδηγών Πολιτικής και Διαδικασιών «Αξιοποίηση Μεθόδων εξ Αποστάσεως Ηλεκτρονικής Μάθησης σε Προγράμματα Κατάρτισης»</a:t>
            </a:r>
          </a:p>
          <a:p>
            <a:pPr marL="342900" indent="-342900">
              <a:lnSpc>
                <a:spcPct val="110000"/>
              </a:lnSpc>
              <a:spcBef>
                <a:spcPts val="0"/>
              </a:spcBef>
              <a:spcAft>
                <a:spcPts val="600"/>
              </a:spcAft>
              <a:buClr>
                <a:srgbClr val="3333CC"/>
              </a:buClr>
              <a:buFont typeface="Wingdings" pitchFamily="2" charset="2"/>
              <a:buChar char="v"/>
              <a:defRPr/>
            </a:pP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Πρωτόκολλο Ασφάλειας και Υγείας «Αντιμετώπιση του Κορωνοϊού </a:t>
            </a:r>
            <a:r>
              <a:rPr kumimoji="0" lang="en-GB"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SARS-CoV-2 </a:t>
            </a: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σε Δραστηριότητες Κατάρτισης και Αξιολόγησης Επαγγελματικών Προσόντων»</a:t>
            </a:r>
          </a:p>
          <a:p>
            <a:pPr marL="342900" marR="0" lvl="0" indent="-342900" algn="l" defTabSz="914400" rtl="0" eaLnBrk="1" fontAlgn="base" latinLnBrk="0" hangingPunct="1">
              <a:lnSpc>
                <a:spcPct val="110000"/>
              </a:lnSpc>
              <a:spcBef>
                <a:spcPts val="0"/>
              </a:spcBef>
              <a:spcAft>
                <a:spcPts val="600"/>
              </a:spcAft>
              <a:buClr>
                <a:srgbClr val="3333CC"/>
              </a:buClr>
              <a:buSzTx/>
              <a:buFont typeface="Wingdings" pitchFamily="2" charset="2"/>
              <a:buChar char="v"/>
              <a:tabLst/>
              <a:defRPr/>
            </a:pP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Θεματολόγια για τα Σχέδια ΜΕ, ΜΕΚΕ, ΠΕ, </a:t>
            </a:r>
            <a:r>
              <a:rPr kumimoji="0" lang="el-GR" sz="2800" b="1" i="0" u="none" strike="noStrike" kern="1200" cap="none" spc="0" normalizeH="0" baseline="0" noProof="0" dirty="0" err="1">
                <a:ln>
                  <a:noFill/>
                </a:ln>
                <a:solidFill>
                  <a:srgbClr val="3333CC"/>
                </a:solidFill>
                <a:effectLst/>
                <a:uLnTx/>
                <a:uFillTx/>
                <a:latin typeface="Calibri" panose="020F0502020204030204" pitchFamily="34" charset="0"/>
                <a:ea typeface="+mn-ea"/>
                <a:cs typeface="Calibri" panose="020F0502020204030204" pitchFamily="34" charset="0"/>
              </a:rPr>
              <a:t>ΠΕΖ</a:t>
            </a: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 και </a:t>
            </a:r>
            <a:r>
              <a:rPr kumimoji="0" lang="el-GR" sz="2800" b="1" i="0" u="none" strike="noStrike" kern="1200" cap="none" spc="0" normalizeH="0" baseline="0" noProof="0" dirty="0" err="1">
                <a:ln>
                  <a:noFill/>
                </a:ln>
                <a:solidFill>
                  <a:srgbClr val="3333CC"/>
                </a:solidFill>
                <a:effectLst/>
                <a:uLnTx/>
                <a:uFillTx/>
                <a:latin typeface="Calibri" panose="020F0502020204030204" pitchFamily="34" charset="0"/>
                <a:ea typeface="+mn-ea"/>
                <a:cs typeface="Calibri" panose="020F0502020204030204" pitchFamily="34" charset="0"/>
              </a:rPr>
              <a:t>ΠΣΣ</a:t>
            </a:r>
            <a:endPar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base" latinLnBrk="0" hangingPunct="1">
              <a:lnSpc>
                <a:spcPct val="110000"/>
              </a:lnSpc>
              <a:spcBef>
                <a:spcPts val="0"/>
              </a:spcBef>
              <a:spcAft>
                <a:spcPts val="600"/>
              </a:spcAft>
              <a:buClr>
                <a:srgbClr val="FF0000"/>
              </a:buClr>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Ισχύουν για την περίοδο 2021-2022</a:t>
            </a:r>
          </a:p>
          <a:p>
            <a:pPr marL="342900" marR="0" lvl="0" indent="-342900" algn="l" defTabSz="914400" rtl="0" eaLnBrk="1" fontAlgn="base" latinLnBrk="0" hangingPunct="1">
              <a:lnSpc>
                <a:spcPct val="110000"/>
              </a:lnSpc>
              <a:spcBef>
                <a:spcPts val="0"/>
              </a:spcBef>
              <a:spcAft>
                <a:spcPts val="600"/>
              </a:spcAft>
              <a:buClr>
                <a:srgbClr val="3333CC"/>
              </a:buClr>
              <a:buSzTx/>
              <a:buFont typeface="Wingdings" pitchFamily="2" charset="2"/>
              <a:buChar char="v"/>
              <a:tabLst/>
              <a:defRPr/>
            </a:pPr>
            <a:r>
              <a:rPr kumimoji="0" lang="el-GR" sz="2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Έλεγχοι εφαρμογής προγραμμάτων κατάρτισης</a:t>
            </a:r>
          </a:p>
          <a:p>
            <a:pPr marL="342900" indent="-342900">
              <a:lnSpc>
                <a:spcPct val="110000"/>
              </a:lnSpc>
              <a:spcBef>
                <a:spcPts val="0"/>
              </a:spcBef>
              <a:spcAft>
                <a:spcPts val="600"/>
              </a:spcAft>
              <a:buClr>
                <a:srgbClr val="3333CC"/>
              </a:buClr>
              <a:buFont typeface="Wingdings" pitchFamily="2" charset="2"/>
              <a:buChar char="v"/>
              <a:defRPr/>
            </a:pPr>
            <a:r>
              <a:rPr lang="el-GR" sz="2800" b="1" dirty="0">
                <a:solidFill>
                  <a:srgbClr val="3333CC"/>
                </a:solidFill>
                <a:latin typeface="Calibri" panose="020F0502020204030204" pitchFamily="34" charset="0"/>
                <a:cs typeface="Calibri" panose="020F0502020204030204" pitchFamily="34" charset="0"/>
              </a:rPr>
              <a:t>Μηχανισμός Υποβολής Ενστάσεων</a:t>
            </a:r>
          </a:p>
          <a:p>
            <a:pPr marL="800100" marR="0" lvl="1" indent="-342900" algn="l" defTabSz="914400" rtl="0" eaLnBrk="1" fontAlgn="base" latinLnBrk="0" hangingPunct="1">
              <a:lnSpc>
                <a:spcPct val="110000"/>
              </a:lnSpc>
              <a:spcBef>
                <a:spcPts val="0"/>
              </a:spcBef>
              <a:spcAft>
                <a:spcPts val="600"/>
              </a:spcAft>
              <a:buClr>
                <a:srgbClr val="FF0000"/>
              </a:buClr>
              <a:buSzTx/>
              <a:buFont typeface="Wingdings" panose="05000000000000000000" pitchFamily="2" charset="2"/>
              <a:buChar char="Ø"/>
              <a:tabLst/>
              <a:defRPr/>
            </a:pPr>
            <a:endParaRPr kumimoji="0" lang="el-GR"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51570"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rPr>
              <a:t>ΟΡΙΖΟΝΤΙΑ ΘΕΜΑΤΑ</a:t>
            </a: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9534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5374"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95672" y="1626421"/>
            <a:ext cx="12192000" cy="5157192"/>
          </a:xfrm>
          <a:prstGeom prst="rect">
            <a:avLst/>
          </a:prstGeom>
          <a:noFill/>
          <a:ln w="9525">
            <a:noFill/>
            <a:miter lim="800000"/>
            <a:headEnd/>
            <a:tailEnd/>
          </a:ln>
        </p:spPr>
        <p:txBody>
          <a:bodyPr lIns="92075" tIns="46038" rIns="92075" bIns="46038"/>
          <a:lstStyle/>
          <a:p>
            <a:pPr marR="0" lvl="0" algn="l" defTabSz="914400" rtl="0" eaLnBrk="1" fontAlgn="base" latinLnBrk="0" hangingPunct="1">
              <a:lnSpc>
                <a:spcPct val="110000"/>
              </a:lnSpc>
              <a:spcBef>
                <a:spcPts val="0"/>
              </a:spcBef>
              <a:spcAft>
                <a:spcPts val="600"/>
              </a:spcAft>
              <a:buClr>
                <a:srgbClr val="3333CC"/>
              </a:buClr>
              <a:buSzTx/>
              <a:tabLst/>
              <a:defRPr/>
            </a:pPr>
            <a:r>
              <a:rPr kumimoji="0" lang="el-GR" sz="2800" b="1" i="0" u="none" strike="noStrike" kern="1200" cap="none" spc="0" normalizeH="0" baseline="0" noProof="0" dirty="0">
                <a:ln>
                  <a:noFill/>
                </a:ln>
                <a:solidFill>
                  <a:srgbClr val="2D2DB9"/>
                </a:solidFill>
                <a:effectLst/>
                <a:uLnTx/>
                <a:uFillTx/>
                <a:latin typeface="Calibri" panose="020F0502020204030204" pitchFamily="34" charset="0"/>
                <a:ea typeface="+mn-ea"/>
                <a:cs typeface="Calibri" panose="020F0502020204030204" pitchFamily="34" charset="0"/>
              </a:rPr>
              <a:t>Υλοποίηση Προγραμμάτων Κατάρτισης σε θέματα για</a:t>
            </a:r>
            <a:r>
              <a:rPr kumimoji="0" lang="en-GB" sz="2800" b="1" i="0" u="none" strike="noStrike" kern="1200" cap="none" spc="0" normalizeH="0" baseline="0" noProof="0" dirty="0">
                <a:ln>
                  <a:noFill/>
                </a:ln>
                <a:solidFill>
                  <a:srgbClr val="2D2DB9"/>
                </a:solidFill>
                <a:effectLst/>
                <a:uLnTx/>
                <a:uFillTx/>
                <a:latin typeface="Calibri" panose="020F0502020204030204" pitchFamily="34" charset="0"/>
                <a:ea typeface="+mn-ea"/>
                <a:cs typeface="Calibri" panose="020F0502020204030204" pitchFamily="34" charset="0"/>
              </a:rPr>
              <a:t>:</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Ψηφιακές δεξιότητες</a:t>
            </a:r>
            <a:endParaRPr lang="el-GR" b="1" dirty="0">
              <a:solidFill>
                <a:srgbClr val="FF0000"/>
              </a:solidFill>
              <a:latin typeface="Calibri" panose="020F0502020204030204" pitchFamily="34" charset="0"/>
              <a:cs typeface="Calibri" panose="020F0502020204030204" pitchFamily="34" charset="0"/>
            </a:endParaRPr>
          </a:p>
          <a:p>
            <a:pPr marR="0" lvl="1" algn="l" defTabSz="914400" rtl="0" eaLnBrk="1" fontAlgn="base" latinLnBrk="0" hangingPunct="1">
              <a:lnSpc>
                <a:spcPct val="110000"/>
              </a:lnSpc>
              <a:spcBef>
                <a:spcPts val="0"/>
              </a:spcBef>
              <a:spcAft>
                <a:spcPts val="600"/>
              </a:spcAft>
              <a:buClr>
                <a:srgbClr val="FF0000"/>
              </a:buClr>
              <a:buSzTx/>
              <a:tabLst/>
              <a:defRPr/>
            </a:pPr>
            <a:r>
              <a:rPr lang="el-GR" b="1" dirty="0">
                <a:solidFill>
                  <a:srgbClr val="FF0000"/>
                </a:solidFill>
                <a:latin typeface="Calibri" panose="020F0502020204030204" pitchFamily="34" charset="0"/>
                <a:cs typeface="Calibri" panose="020F0502020204030204" pitchFamily="34" charset="0"/>
              </a:rPr>
              <a:t>προϋπολογισμός</a:t>
            </a:r>
            <a:r>
              <a:rPr lang="en-GB" b="1" dirty="0">
                <a:solidFill>
                  <a:srgbClr val="FF0000"/>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7,7 εκ, συμμετοχή 20.000 απασχολουμένων ή ανέργων </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Πράσινη οικονομία</a:t>
            </a:r>
            <a:endParaRPr lang="el-GR" b="1" dirty="0">
              <a:solidFill>
                <a:srgbClr val="FF0000"/>
              </a:solidFill>
              <a:latin typeface="Calibri" panose="020F0502020204030204" pitchFamily="34" charset="0"/>
              <a:cs typeface="Calibri" panose="020F0502020204030204" pitchFamily="34" charset="0"/>
            </a:endParaRPr>
          </a:p>
          <a:p>
            <a:pPr lvl="1">
              <a:lnSpc>
                <a:spcPct val="110000"/>
              </a:lnSpc>
              <a:spcBef>
                <a:spcPts val="0"/>
              </a:spcBef>
              <a:spcAft>
                <a:spcPts val="600"/>
              </a:spcAft>
              <a:buClr>
                <a:srgbClr val="FF0000"/>
              </a:buClr>
              <a:defRPr/>
            </a:pPr>
            <a:r>
              <a:rPr lang="el-GR" b="1" dirty="0">
                <a:solidFill>
                  <a:srgbClr val="FF0000"/>
                </a:solidFill>
                <a:latin typeface="Calibri" panose="020F0502020204030204" pitchFamily="34" charset="0"/>
                <a:cs typeface="Calibri" panose="020F0502020204030204" pitchFamily="34" charset="0"/>
              </a:rPr>
              <a:t>προϋπολογισμός</a:t>
            </a:r>
            <a:r>
              <a:rPr lang="en-GB" b="1" dirty="0">
                <a:solidFill>
                  <a:srgbClr val="FF0000"/>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1,7 εκ, συμμετοχή 3.000 απασχολουμένων ή ανέργων </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Γαλάζια οικονομία</a:t>
            </a:r>
            <a:endParaRPr lang="el-GR" b="1" dirty="0">
              <a:solidFill>
                <a:srgbClr val="FF0000"/>
              </a:solidFill>
              <a:latin typeface="Calibri" panose="020F0502020204030204" pitchFamily="34" charset="0"/>
              <a:cs typeface="Calibri" panose="020F0502020204030204" pitchFamily="34" charset="0"/>
            </a:endParaRPr>
          </a:p>
          <a:p>
            <a:pPr lvl="1">
              <a:lnSpc>
                <a:spcPct val="110000"/>
              </a:lnSpc>
              <a:spcBef>
                <a:spcPts val="0"/>
              </a:spcBef>
              <a:spcAft>
                <a:spcPts val="600"/>
              </a:spcAft>
              <a:buClr>
                <a:srgbClr val="FF0000"/>
              </a:buClr>
              <a:defRPr/>
            </a:pPr>
            <a:r>
              <a:rPr lang="el-GR" b="1" dirty="0">
                <a:solidFill>
                  <a:srgbClr val="FF0000"/>
                </a:solidFill>
                <a:latin typeface="Calibri" panose="020F0502020204030204" pitchFamily="34" charset="0"/>
                <a:cs typeface="Calibri" panose="020F0502020204030204" pitchFamily="34" charset="0"/>
              </a:rPr>
              <a:t>προϋπολογισμός</a:t>
            </a:r>
            <a:r>
              <a:rPr lang="en-GB" b="1" dirty="0">
                <a:solidFill>
                  <a:srgbClr val="FF0000"/>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0,5 εκ, συμμετοχή 500 απασχολουμένων ή ανέργων </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Επιχειρηματικότητα με έμφαση στις γυναίκες</a:t>
            </a:r>
            <a:endParaRPr lang="el-GR" b="1" dirty="0">
              <a:solidFill>
                <a:srgbClr val="FF0000"/>
              </a:solidFill>
              <a:latin typeface="Calibri" panose="020F0502020204030204" pitchFamily="34" charset="0"/>
              <a:cs typeface="Calibri" panose="020F0502020204030204" pitchFamily="34" charset="0"/>
            </a:endParaRPr>
          </a:p>
          <a:p>
            <a:pPr lvl="1">
              <a:lnSpc>
                <a:spcPct val="110000"/>
              </a:lnSpc>
              <a:spcBef>
                <a:spcPts val="0"/>
              </a:spcBef>
              <a:spcAft>
                <a:spcPts val="600"/>
              </a:spcAft>
              <a:buClr>
                <a:srgbClr val="FF0000"/>
              </a:buClr>
              <a:defRPr/>
            </a:pPr>
            <a:r>
              <a:rPr lang="el-GR" b="1" dirty="0">
                <a:solidFill>
                  <a:srgbClr val="FF0000"/>
                </a:solidFill>
                <a:latin typeface="Calibri" panose="020F0502020204030204" pitchFamily="34" charset="0"/>
                <a:cs typeface="Calibri" panose="020F0502020204030204" pitchFamily="34" charset="0"/>
              </a:rPr>
              <a:t>προϋπολογισμός</a:t>
            </a:r>
            <a:r>
              <a:rPr lang="en-GB" b="1" dirty="0">
                <a:solidFill>
                  <a:srgbClr val="FF0000"/>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4 εκ, συμμετοχή 1900 ανέργων </a:t>
            </a:r>
          </a:p>
          <a:p>
            <a:pPr>
              <a:lnSpc>
                <a:spcPct val="110000"/>
              </a:lnSpc>
              <a:spcBef>
                <a:spcPts val="0"/>
              </a:spcBef>
              <a:spcAft>
                <a:spcPts val="600"/>
              </a:spcAft>
              <a:buClr>
                <a:schemeClr val="accent2"/>
              </a:buClr>
              <a:defRPr/>
            </a:pPr>
            <a:r>
              <a:rPr lang="el-GR" sz="2800" b="1" dirty="0">
                <a:solidFill>
                  <a:srgbClr val="2D2DB9"/>
                </a:solidFill>
                <a:latin typeface="Calibri" panose="020F0502020204030204" pitchFamily="34" charset="0"/>
                <a:cs typeface="Calibri" panose="020F0502020204030204" pitchFamily="34" charset="0"/>
              </a:rPr>
              <a:t>Χρηματοδότηση έργων από ΕΕ</a:t>
            </a:r>
            <a:r>
              <a:rPr lang="en-GB" sz="2800" b="1" dirty="0">
                <a:solidFill>
                  <a:srgbClr val="2D2DB9"/>
                </a:solidFill>
                <a:latin typeface="Calibri" panose="020F0502020204030204" pitchFamily="34" charset="0"/>
                <a:cs typeface="Calibri" panose="020F0502020204030204" pitchFamily="34" charset="0"/>
              </a:rPr>
              <a:t>: </a:t>
            </a:r>
            <a:r>
              <a:rPr lang="el-GR" sz="2800" b="1" dirty="0">
                <a:solidFill>
                  <a:srgbClr val="2D2DB9"/>
                </a:solidFill>
                <a:latin typeface="Calibri" panose="020F0502020204030204" pitchFamily="34" charset="0"/>
                <a:cs typeface="Calibri" panose="020F0502020204030204" pitchFamily="34" charset="0"/>
              </a:rPr>
              <a:t>100%</a:t>
            </a: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335360" y="908720"/>
            <a:ext cx="11712624" cy="936104"/>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kern="0" dirty="0">
                <a:solidFill>
                  <a:srgbClr val="008600"/>
                </a:solidFill>
                <a:latin typeface="Calibri" panose="020F0502020204030204" pitchFamily="34" charset="0"/>
                <a:cs typeface="Calibri" panose="020F0502020204030204" pitchFamily="34" charset="0"/>
              </a:rPr>
              <a:t>ΕΡΓΑ </a:t>
            </a:r>
            <a:r>
              <a:rPr lang="el-GR" sz="3600" b="1" kern="0" dirty="0" err="1">
                <a:solidFill>
                  <a:srgbClr val="008600"/>
                </a:solidFill>
                <a:latin typeface="Calibri" panose="020F0502020204030204" pitchFamily="34" charset="0"/>
                <a:cs typeface="Calibri" panose="020F0502020204030204" pitchFamily="34" charset="0"/>
              </a:rPr>
              <a:t>ΑνΑΔ</a:t>
            </a:r>
            <a:endParaRPr lang="el-GR" sz="3600" b="1" kern="0" dirty="0">
              <a:solidFill>
                <a:srgbClr val="0086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kern="0" dirty="0">
                <a:solidFill>
                  <a:srgbClr val="008600"/>
                </a:solidFill>
                <a:latin typeface="Calibri" panose="020F0502020204030204" pitchFamily="34" charset="0"/>
                <a:cs typeface="Calibri" panose="020F0502020204030204" pitchFamily="34" charset="0"/>
              </a:rPr>
              <a:t>Σχέδιο Ανάκαμψης και Ανθεκτικότητας 2021-2026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86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133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6392"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35049" y="2564904"/>
            <a:ext cx="12192000" cy="4581128"/>
          </a:xfrm>
          <a:prstGeom prst="rect">
            <a:avLst/>
          </a:prstGeom>
          <a:noFill/>
          <a:ln w="9525">
            <a:noFill/>
            <a:miter lim="800000"/>
            <a:headEnd/>
            <a:tailEnd/>
          </a:ln>
        </p:spPr>
        <p:txBody>
          <a:bodyPr lIns="92075" tIns="46038" rIns="92075" bIns="46038"/>
          <a:lstStyle/>
          <a:p>
            <a:pPr marR="0" lvl="0" algn="l" defTabSz="914400" rtl="0" eaLnBrk="1" fontAlgn="base" latinLnBrk="0" hangingPunct="1">
              <a:lnSpc>
                <a:spcPct val="110000"/>
              </a:lnSpc>
              <a:spcBef>
                <a:spcPts val="0"/>
              </a:spcBef>
              <a:spcAft>
                <a:spcPts val="600"/>
              </a:spcAft>
              <a:buClr>
                <a:srgbClr val="3333CC"/>
              </a:buClr>
              <a:buSzTx/>
              <a:tabLst/>
              <a:defRPr/>
            </a:pPr>
            <a:r>
              <a:rPr kumimoji="0" lang="el-GR" sz="2800" b="1" i="0" u="none" strike="noStrike" kern="1200" cap="none" spc="0" normalizeH="0" baseline="0" noProof="0" dirty="0">
                <a:ln>
                  <a:noFill/>
                </a:ln>
                <a:solidFill>
                  <a:srgbClr val="2D2DB9"/>
                </a:solidFill>
                <a:effectLst/>
                <a:uLnTx/>
                <a:uFillTx/>
                <a:latin typeface="Calibri" panose="020F0502020204030204" pitchFamily="34" charset="0"/>
                <a:ea typeface="+mn-ea"/>
                <a:cs typeface="Calibri" panose="020F0502020204030204" pitchFamily="34" charset="0"/>
              </a:rPr>
              <a:t>Έργα</a:t>
            </a:r>
            <a:r>
              <a:rPr kumimoji="0" lang="en-GB" sz="2800" b="1" i="0" u="none" strike="noStrike" kern="1200" cap="none" spc="0" normalizeH="0" baseline="0" noProof="0" dirty="0">
                <a:ln>
                  <a:noFill/>
                </a:ln>
                <a:solidFill>
                  <a:srgbClr val="2D2DB9"/>
                </a:solidFill>
                <a:effectLst/>
                <a:uLnTx/>
                <a:uFillTx/>
                <a:latin typeface="Calibri" panose="020F0502020204030204" pitchFamily="34" charset="0"/>
                <a:ea typeface="+mn-ea"/>
                <a:cs typeface="Calibri" panose="020F0502020204030204" pitchFamily="34" charset="0"/>
              </a:rPr>
              <a:t>:</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Ατομικοί Λογαριασμοί Μάθησης (ΑΛΜ) – </a:t>
            </a:r>
            <a:r>
              <a:rPr lang="en-GB" sz="2800" b="1" dirty="0">
                <a:solidFill>
                  <a:schemeClr val="accent2"/>
                </a:solidFill>
                <a:latin typeface="Calibri" panose="020F0502020204030204" pitchFamily="34" charset="0"/>
                <a:cs typeface="Calibri" panose="020F0502020204030204" pitchFamily="34" charset="0"/>
              </a:rPr>
              <a:t>Individual Learning Accounts (ILA)</a:t>
            </a:r>
            <a:endParaRPr lang="el-GR" sz="2800" b="1" dirty="0">
              <a:solidFill>
                <a:schemeClr val="accent2"/>
              </a:solidFill>
              <a:latin typeface="Calibri" panose="020F0502020204030204" pitchFamily="34" charset="0"/>
              <a:cs typeface="Calibri" panose="020F0502020204030204" pitchFamily="34" charset="0"/>
            </a:endParaRPr>
          </a:p>
          <a:p>
            <a:pPr>
              <a:lnSpc>
                <a:spcPct val="110000"/>
              </a:lnSpc>
              <a:spcBef>
                <a:spcPts val="0"/>
              </a:spcBef>
              <a:spcAft>
                <a:spcPts val="600"/>
              </a:spcAft>
              <a:buClr>
                <a:schemeClr val="accent2"/>
              </a:buClr>
              <a:defRPr/>
            </a:pPr>
            <a:r>
              <a:rPr lang="el-GR" sz="2800" b="1" dirty="0">
                <a:solidFill>
                  <a:schemeClr val="accent2"/>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 προϋπολογισμός</a:t>
            </a:r>
            <a:r>
              <a:rPr lang="en-GB" b="1" dirty="0">
                <a:solidFill>
                  <a:srgbClr val="FF0000"/>
                </a:solidFill>
                <a:latin typeface="Calibri" panose="020F0502020204030204" pitchFamily="34" charset="0"/>
                <a:cs typeface="Calibri" panose="020F0502020204030204" pitchFamily="34" charset="0"/>
              </a:rPr>
              <a:t>: €5</a:t>
            </a:r>
            <a:r>
              <a:rPr lang="el-GR" b="1" dirty="0">
                <a:solidFill>
                  <a:srgbClr val="FF0000"/>
                </a:solidFill>
                <a:latin typeface="Calibri" panose="020F0502020204030204" pitchFamily="34" charset="0"/>
                <a:cs typeface="Calibri" panose="020F0502020204030204" pitchFamily="34" charset="0"/>
              </a:rPr>
              <a:t> εκ, συμμετοχή 1.800 ατόμων</a:t>
            </a:r>
            <a:endParaRPr lang="en-GB" b="1" dirty="0">
              <a:solidFill>
                <a:srgbClr val="FF0000"/>
              </a:solidFill>
              <a:latin typeface="Calibri" panose="020F0502020204030204" pitchFamily="34" charset="0"/>
              <a:cs typeface="Calibri" panose="020F0502020204030204" pitchFamily="34" charset="0"/>
            </a:endParaRP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rgbClr val="2D2DB9"/>
                </a:solidFill>
                <a:latin typeface="Calibri" panose="020F0502020204030204" pitchFamily="34" charset="0"/>
                <a:cs typeface="Calibri" panose="020F0502020204030204" pitchFamily="34" charset="0"/>
              </a:rPr>
              <a:t>Προγράμματα Κατάρτισης για νέους εκτός εκπαίδευσης, απασχόλησης ή κατάρτισης (</a:t>
            </a:r>
            <a:r>
              <a:rPr lang="en-GB" sz="2800" b="1" dirty="0">
                <a:solidFill>
                  <a:srgbClr val="2D2DB9"/>
                </a:solidFill>
                <a:latin typeface="Calibri" panose="020F0502020204030204" pitchFamily="34" charset="0"/>
                <a:cs typeface="Calibri" panose="020F0502020204030204" pitchFamily="34" charset="0"/>
              </a:rPr>
              <a:t>NEETs)</a:t>
            </a:r>
            <a:endParaRPr lang="el-GR" sz="2800" b="1" dirty="0">
              <a:solidFill>
                <a:srgbClr val="2D2DB9"/>
              </a:solidFill>
              <a:latin typeface="Calibri" panose="020F0502020204030204" pitchFamily="34" charset="0"/>
              <a:cs typeface="Calibri" panose="020F0502020204030204" pitchFamily="34" charset="0"/>
            </a:endParaRPr>
          </a:p>
          <a:p>
            <a:pPr>
              <a:lnSpc>
                <a:spcPct val="110000"/>
              </a:lnSpc>
              <a:spcBef>
                <a:spcPts val="0"/>
              </a:spcBef>
              <a:spcAft>
                <a:spcPts val="600"/>
              </a:spcAft>
              <a:buClr>
                <a:schemeClr val="accent2"/>
              </a:buClr>
              <a:defRPr/>
            </a:pPr>
            <a:r>
              <a:rPr lang="el-GR" b="1" dirty="0">
                <a:solidFill>
                  <a:srgbClr val="2D2DB9"/>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 προϋπολογισμός</a:t>
            </a:r>
            <a:r>
              <a:rPr lang="en-GB" b="1" dirty="0">
                <a:solidFill>
                  <a:srgbClr val="FF0000"/>
                </a:solidFill>
                <a:latin typeface="Calibri" panose="020F0502020204030204" pitchFamily="34" charset="0"/>
                <a:cs typeface="Calibri" panose="020F0502020204030204" pitchFamily="34" charset="0"/>
              </a:rPr>
              <a:t>: €</a:t>
            </a:r>
            <a:r>
              <a:rPr lang="el-GR" b="1" dirty="0">
                <a:solidFill>
                  <a:srgbClr val="FF0000"/>
                </a:solidFill>
                <a:latin typeface="Calibri" panose="020F0502020204030204" pitchFamily="34" charset="0"/>
                <a:cs typeface="Calibri" panose="020F0502020204030204" pitchFamily="34" charset="0"/>
              </a:rPr>
              <a:t>5 εκ, συμμετοχή 2.800 </a:t>
            </a:r>
            <a:r>
              <a:rPr lang="en-GB" b="1" dirty="0">
                <a:solidFill>
                  <a:srgbClr val="FF0000"/>
                </a:solidFill>
                <a:latin typeface="Calibri" panose="020F0502020204030204" pitchFamily="34" charset="0"/>
                <a:cs typeface="Calibri" panose="020F0502020204030204" pitchFamily="34" charset="0"/>
              </a:rPr>
              <a:t>NEETs 15-29 </a:t>
            </a:r>
            <a:r>
              <a:rPr lang="el-GR" b="1" dirty="0">
                <a:solidFill>
                  <a:srgbClr val="FF0000"/>
                </a:solidFill>
                <a:latin typeface="Calibri" panose="020F0502020204030204" pitchFamily="34" charset="0"/>
                <a:cs typeface="Calibri" panose="020F0502020204030204" pitchFamily="34" charset="0"/>
              </a:rPr>
              <a:t>ετών</a:t>
            </a:r>
            <a:endParaRPr lang="en-GB" b="1" dirty="0">
              <a:solidFill>
                <a:srgbClr val="FF0000"/>
              </a:solidFill>
              <a:latin typeface="Calibri" panose="020F0502020204030204" pitchFamily="34" charset="0"/>
              <a:cs typeface="Calibri" panose="020F0502020204030204" pitchFamily="34" charset="0"/>
            </a:endParaRPr>
          </a:p>
          <a:p>
            <a:pPr>
              <a:lnSpc>
                <a:spcPct val="110000"/>
              </a:lnSpc>
              <a:spcBef>
                <a:spcPts val="0"/>
              </a:spcBef>
              <a:spcAft>
                <a:spcPts val="600"/>
              </a:spcAft>
              <a:buClr>
                <a:schemeClr val="accent2"/>
              </a:buClr>
              <a:defRPr/>
            </a:pPr>
            <a:r>
              <a:rPr lang="el-GR" sz="2800" b="1" dirty="0">
                <a:solidFill>
                  <a:srgbClr val="2D2DB9"/>
                </a:solidFill>
                <a:latin typeface="Calibri" panose="020F0502020204030204" pitchFamily="34" charset="0"/>
                <a:cs typeface="Calibri" panose="020F0502020204030204" pitchFamily="34" charset="0"/>
              </a:rPr>
              <a:t>Συγχρηματοδότηση έργων από ΕΕ</a:t>
            </a:r>
            <a:r>
              <a:rPr lang="en-GB" sz="2800" b="1" dirty="0">
                <a:solidFill>
                  <a:srgbClr val="2D2DB9"/>
                </a:solidFill>
                <a:latin typeface="Calibri" panose="020F0502020204030204" pitchFamily="34" charset="0"/>
                <a:cs typeface="Calibri" panose="020F0502020204030204" pitchFamily="34" charset="0"/>
              </a:rPr>
              <a:t>: </a:t>
            </a:r>
            <a:r>
              <a:rPr lang="el-GR" sz="2800" b="1" dirty="0">
                <a:solidFill>
                  <a:srgbClr val="2D2DB9"/>
                </a:solidFill>
                <a:latin typeface="Calibri" panose="020F0502020204030204" pitchFamily="34" charset="0"/>
                <a:cs typeface="Calibri" panose="020F0502020204030204" pitchFamily="34" charset="0"/>
              </a:rPr>
              <a:t>60%</a:t>
            </a:r>
          </a:p>
          <a:p>
            <a:r>
              <a:rPr lang="el-GR" dirty="0"/>
              <a:t> </a:t>
            </a:r>
            <a:endParaRPr lang="en-GB" dirty="0"/>
          </a:p>
          <a:p>
            <a:pPr marR="0" lvl="1" algn="l" defTabSz="914400" rtl="0" eaLnBrk="1" fontAlgn="base" latinLnBrk="0" hangingPunct="1">
              <a:lnSpc>
                <a:spcPct val="110000"/>
              </a:lnSpc>
              <a:spcBef>
                <a:spcPts val="0"/>
              </a:spcBef>
              <a:spcAft>
                <a:spcPts val="600"/>
              </a:spcAft>
              <a:buClr>
                <a:srgbClr val="FF0000"/>
              </a:buClr>
              <a:buSzTx/>
              <a:tabLst/>
              <a:defRPr/>
            </a:pPr>
            <a:endParaRPr kumimoji="0" lang="el-GR"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35049" y="620688"/>
            <a:ext cx="11712624" cy="2016224"/>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3600" b="1" kern="0" dirty="0">
              <a:solidFill>
                <a:srgbClr val="0086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kern="0" dirty="0">
                <a:solidFill>
                  <a:srgbClr val="008600"/>
                </a:solidFill>
                <a:latin typeface="Calibri" panose="020F0502020204030204" pitchFamily="34" charset="0"/>
                <a:cs typeface="Calibri" panose="020F0502020204030204" pitchFamily="34" charset="0"/>
              </a:rPr>
              <a:t>ΕΡΓΑ </a:t>
            </a:r>
            <a:r>
              <a:rPr lang="el-GR" sz="3600" b="1" kern="0" dirty="0" err="1">
                <a:solidFill>
                  <a:srgbClr val="008600"/>
                </a:solidFill>
                <a:latin typeface="Calibri" panose="020F0502020204030204" pitchFamily="34" charset="0"/>
                <a:cs typeface="Calibri" panose="020F0502020204030204" pitchFamily="34" charset="0"/>
              </a:rPr>
              <a:t>ΑνΑΔ</a:t>
            </a:r>
            <a:r>
              <a:rPr lang="el-GR" sz="3600" b="1" kern="0" dirty="0">
                <a:solidFill>
                  <a:srgbClr val="008600"/>
                </a:solidFill>
                <a:latin typeface="Calibri" panose="020F0502020204030204" pitchFamily="34" charset="0"/>
                <a:cs typeface="Calibri" panose="020F0502020204030204" pitchFamily="34" charset="0"/>
              </a:rPr>
              <a:t> στο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008600"/>
                </a:solidFill>
                <a:latin typeface="Calibri" panose="020F0502020204030204" pitchFamily="34" charset="0"/>
                <a:cs typeface="Calibri" panose="020F0502020204030204" pitchFamily="34" charset="0"/>
              </a:rPr>
              <a:t>Πρόγραμμα Πολιτικής Συνοχής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008600"/>
                </a:solidFill>
                <a:latin typeface="Calibri" panose="020F0502020204030204" pitchFamily="34" charset="0"/>
                <a:cs typeface="Calibri" panose="020F0502020204030204" pitchFamily="34" charset="0"/>
              </a:rPr>
              <a:t>Θεμέλια Αλλαγής, Ευημερίας, Ισότητας και Ανάπτυξης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008600"/>
                </a:solidFill>
                <a:latin typeface="Calibri" panose="020F0502020204030204" pitchFamily="34" charset="0"/>
                <a:cs typeface="Calibri" panose="020F0502020204030204" pitchFamily="34" charset="0"/>
              </a:rPr>
              <a:t>(</a:t>
            </a:r>
            <a:r>
              <a:rPr lang="el-GR" sz="3200" b="1" kern="0" dirty="0" err="1">
                <a:solidFill>
                  <a:srgbClr val="008600"/>
                </a:solidFill>
                <a:latin typeface="Calibri" panose="020F0502020204030204" pitchFamily="34" charset="0"/>
                <a:cs typeface="Calibri" panose="020F0502020204030204" pitchFamily="34" charset="0"/>
              </a:rPr>
              <a:t>Θ.Αλ.Ε.Ι.Α</a:t>
            </a:r>
            <a:r>
              <a:rPr lang="el-GR" sz="3200" b="1" kern="0" dirty="0">
                <a:solidFill>
                  <a:srgbClr val="008600"/>
                </a:solidFill>
                <a:latin typeface="Calibri" panose="020F0502020204030204" pitchFamily="34" charset="0"/>
                <a:cs typeface="Calibri" panose="020F0502020204030204" pitchFamily="34" charset="0"/>
              </a:rPr>
              <a:t>) 2021-2027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86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83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7414"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0" y="1772816"/>
            <a:ext cx="12192000" cy="4581128"/>
          </a:xfrm>
          <a:prstGeom prst="rect">
            <a:avLst/>
          </a:prstGeom>
          <a:noFill/>
          <a:ln w="9525">
            <a:noFill/>
            <a:miter lim="800000"/>
            <a:headEnd/>
            <a:tailEnd/>
          </a:ln>
        </p:spPr>
        <p:txBody>
          <a:bodyPr lIns="92075" tIns="46038" rIns="92075" bIns="46038"/>
          <a:lstStyle/>
          <a:p>
            <a:pPr marL="342900"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Γραφείο Εξυπηρέτησης Κοινού </a:t>
            </a:r>
            <a:r>
              <a:rPr lang="el-GR" sz="3200" b="1" dirty="0" err="1">
                <a:solidFill>
                  <a:schemeClr val="accent2"/>
                </a:solidFill>
                <a:latin typeface="Calibri" panose="020F0502020204030204" pitchFamily="34" charset="0"/>
                <a:cs typeface="Calibri" panose="020F0502020204030204" pitchFamily="34" charset="0"/>
              </a:rPr>
              <a:t>ΑνΑΔ</a:t>
            </a:r>
            <a:endParaRPr lang="el-GR" sz="3200" b="1" dirty="0">
              <a:solidFill>
                <a:schemeClr val="accent2"/>
              </a:solidFill>
              <a:latin typeface="Calibri" panose="020F0502020204030204" pitchFamily="34" charset="0"/>
              <a:cs typeface="Calibri" panose="020F0502020204030204" pitchFamily="34" charset="0"/>
            </a:endParaRPr>
          </a:p>
          <a:p>
            <a:pPr>
              <a:lnSpc>
                <a:spcPct val="110000"/>
              </a:lnSpc>
              <a:spcBef>
                <a:spcPts val="0"/>
              </a:spcBef>
              <a:spcAft>
                <a:spcPts val="600"/>
              </a:spcAft>
              <a:buClr>
                <a:schemeClr val="accent2"/>
              </a:buClr>
              <a:defRPr/>
            </a:pPr>
            <a:r>
              <a:rPr lang="el-GR" sz="2800" b="1" dirty="0">
                <a:solidFill>
                  <a:schemeClr val="accent2"/>
                </a:solidFill>
                <a:latin typeface="Calibri" panose="020F0502020204030204" pitchFamily="34" charset="0"/>
                <a:cs typeface="Calibri" panose="020F0502020204030204" pitchFamily="34" charset="0"/>
              </a:rPr>
              <a:t>	</a:t>
            </a:r>
            <a:r>
              <a:rPr lang="el-GR" sz="3200" b="1" dirty="0">
                <a:solidFill>
                  <a:srgbClr val="FF0000"/>
                </a:solidFill>
                <a:latin typeface="Calibri" panose="020F0502020204030204" pitchFamily="34" charset="0"/>
                <a:cs typeface="Calibri" panose="020F0502020204030204" pitchFamily="34" charset="0"/>
              </a:rPr>
              <a:t>Καθημερινά μεταξύ 7</a:t>
            </a:r>
            <a:r>
              <a:rPr lang="en-GB" sz="3200" b="1" dirty="0">
                <a:solidFill>
                  <a:srgbClr val="FF0000"/>
                </a:solidFill>
                <a:latin typeface="Calibri" panose="020F0502020204030204" pitchFamily="34" charset="0"/>
                <a:cs typeface="Calibri" panose="020F0502020204030204" pitchFamily="34" charset="0"/>
              </a:rPr>
              <a:t>:00 </a:t>
            </a:r>
            <a:r>
              <a:rPr lang="el-GR" sz="3200" b="1" dirty="0">
                <a:solidFill>
                  <a:srgbClr val="FF0000"/>
                </a:solidFill>
                <a:latin typeface="Calibri" panose="020F0502020204030204" pitchFamily="34" charset="0"/>
                <a:cs typeface="Calibri" panose="020F0502020204030204" pitchFamily="34" charset="0"/>
              </a:rPr>
              <a:t>π.μ. – </a:t>
            </a:r>
            <a:r>
              <a:rPr lang="en-GB" sz="3200" b="1" dirty="0">
                <a:solidFill>
                  <a:srgbClr val="FF0000"/>
                </a:solidFill>
                <a:latin typeface="Calibri" panose="020F0502020204030204" pitchFamily="34" charset="0"/>
                <a:cs typeface="Calibri" panose="020F0502020204030204" pitchFamily="34" charset="0"/>
              </a:rPr>
              <a:t>6:00 </a:t>
            </a:r>
            <a:r>
              <a:rPr lang="el-GR" sz="3200" b="1" dirty="0">
                <a:solidFill>
                  <a:srgbClr val="FF0000"/>
                </a:solidFill>
                <a:latin typeface="Calibri" panose="020F0502020204030204" pitchFamily="34" charset="0"/>
                <a:cs typeface="Calibri" panose="020F0502020204030204" pitchFamily="34" charset="0"/>
              </a:rPr>
              <a:t>μ.μ.</a:t>
            </a:r>
          </a:p>
          <a:p>
            <a:pPr>
              <a:lnSpc>
                <a:spcPct val="110000"/>
              </a:lnSpc>
              <a:spcBef>
                <a:spcPts val="0"/>
              </a:spcBef>
              <a:spcAft>
                <a:spcPts val="600"/>
              </a:spcAft>
              <a:buClr>
                <a:schemeClr val="accent2"/>
              </a:buClr>
              <a:defRPr/>
            </a:pPr>
            <a:r>
              <a:rPr lang="el-GR" sz="3200" b="1" dirty="0">
                <a:solidFill>
                  <a:srgbClr val="FF0000"/>
                </a:solidFill>
                <a:latin typeface="Calibri" panose="020F0502020204030204" pitchFamily="34" charset="0"/>
                <a:cs typeface="Calibri" panose="020F0502020204030204" pitchFamily="34" charset="0"/>
              </a:rPr>
              <a:t>	</a:t>
            </a:r>
            <a:r>
              <a:rPr lang="el-GR" sz="3200" b="1" dirty="0" err="1">
                <a:solidFill>
                  <a:srgbClr val="FF0000"/>
                </a:solidFill>
                <a:latin typeface="Calibri" panose="020F0502020204030204" pitchFamily="34" charset="0"/>
                <a:cs typeface="Calibri" panose="020F0502020204030204" pitchFamily="34" charset="0"/>
              </a:rPr>
              <a:t>Τηλ</a:t>
            </a:r>
            <a:r>
              <a:rPr lang="el-GR" sz="3200" b="1" dirty="0">
                <a:solidFill>
                  <a:srgbClr val="FF0000"/>
                </a:solidFill>
                <a:latin typeface="Calibri" panose="020F0502020204030204" pitchFamily="34" charset="0"/>
                <a:cs typeface="Calibri" panose="020F0502020204030204" pitchFamily="34" charset="0"/>
              </a:rPr>
              <a:t>.</a:t>
            </a:r>
            <a:r>
              <a:rPr lang="en-GB" sz="3200" b="1" dirty="0">
                <a:solidFill>
                  <a:srgbClr val="FF0000"/>
                </a:solidFill>
                <a:latin typeface="Calibri" panose="020F0502020204030204" pitchFamily="34" charset="0"/>
                <a:cs typeface="Calibri" panose="020F0502020204030204" pitchFamily="34" charset="0"/>
              </a:rPr>
              <a:t>: 22390300</a:t>
            </a:r>
          </a:p>
          <a:p>
            <a:pPr>
              <a:lnSpc>
                <a:spcPct val="110000"/>
              </a:lnSpc>
              <a:spcBef>
                <a:spcPts val="0"/>
              </a:spcBef>
              <a:spcAft>
                <a:spcPts val="600"/>
              </a:spcAft>
              <a:buClr>
                <a:schemeClr val="accent2"/>
              </a:buClr>
              <a:defRPr/>
            </a:pPr>
            <a:endParaRPr lang="en-GB" sz="3200" b="1" dirty="0">
              <a:solidFill>
                <a:srgbClr val="FF0000"/>
              </a:solidFill>
              <a:latin typeface="Calibri" panose="020F0502020204030204" pitchFamily="34" charset="0"/>
              <a:cs typeface="Calibri" panose="020F0502020204030204" pitchFamily="34" charset="0"/>
            </a:endParaRPr>
          </a:p>
          <a:p>
            <a:pPr marL="457200" indent="-457200">
              <a:lnSpc>
                <a:spcPct val="110000"/>
              </a:lnSpc>
              <a:spcBef>
                <a:spcPts val="0"/>
              </a:spcBef>
              <a:spcAft>
                <a:spcPts val="600"/>
              </a:spcAft>
              <a:buClr>
                <a:schemeClr val="accent2"/>
              </a:buClr>
              <a:buFont typeface="Wingdings" panose="05000000000000000000" pitchFamily="2" charset="2"/>
              <a:buChar char="v"/>
              <a:defRPr/>
            </a:pPr>
            <a:r>
              <a:rPr lang="el-GR" sz="3200" b="1" dirty="0">
                <a:solidFill>
                  <a:srgbClr val="2D2DB9"/>
                </a:solidFill>
                <a:latin typeface="Calibri" panose="020F0502020204030204" pitchFamily="34" charset="0"/>
                <a:cs typeface="Calibri" panose="020F0502020204030204" pitchFamily="34" charset="0"/>
              </a:rPr>
              <a:t>Ιστοσελίδα </a:t>
            </a:r>
            <a:r>
              <a:rPr lang="el-GR" sz="3200" b="1" dirty="0" err="1">
                <a:solidFill>
                  <a:srgbClr val="2D2DB9"/>
                </a:solidFill>
                <a:latin typeface="Calibri" panose="020F0502020204030204" pitchFamily="34" charset="0"/>
                <a:cs typeface="Calibri" panose="020F0502020204030204" pitchFamily="34" charset="0"/>
              </a:rPr>
              <a:t>ΑνΑΔ</a:t>
            </a:r>
            <a:r>
              <a:rPr lang="el-GR" sz="3200" b="1" dirty="0">
                <a:solidFill>
                  <a:srgbClr val="2D2DB9"/>
                </a:solidFill>
                <a:latin typeface="Calibri" panose="020F0502020204030204" pitchFamily="34" charset="0"/>
                <a:cs typeface="Calibri" panose="020F0502020204030204" pitchFamily="34" charset="0"/>
              </a:rPr>
              <a:t> </a:t>
            </a:r>
            <a:endParaRPr lang="en-GB" sz="3200" b="1" dirty="0">
              <a:solidFill>
                <a:srgbClr val="2D2DB9"/>
              </a:solidFill>
              <a:latin typeface="Calibri" panose="020F0502020204030204" pitchFamily="34" charset="0"/>
              <a:cs typeface="Calibri" panose="020F0502020204030204" pitchFamily="34" charset="0"/>
            </a:endParaRPr>
          </a:p>
          <a:p>
            <a:pPr>
              <a:lnSpc>
                <a:spcPct val="110000"/>
              </a:lnSpc>
              <a:spcBef>
                <a:spcPts val="0"/>
              </a:spcBef>
              <a:spcAft>
                <a:spcPts val="600"/>
              </a:spcAft>
              <a:buClr>
                <a:schemeClr val="accent2"/>
              </a:buClr>
              <a:defRPr/>
            </a:pPr>
            <a:r>
              <a:rPr lang="en-GB" sz="2800" b="1" dirty="0">
                <a:solidFill>
                  <a:srgbClr val="2D2DB9"/>
                </a:solidFill>
                <a:latin typeface="Calibri" panose="020F0502020204030204" pitchFamily="34" charset="0"/>
                <a:cs typeface="Calibri" panose="020F0502020204030204" pitchFamily="34" charset="0"/>
              </a:rPr>
              <a:t>	</a:t>
            </a:r>
            <a:r>
              <a:rPr lang="en-GB" sz="3200" b="1" u="sng" dirty="0">
                <a:solidFill>
                  <a:srgbClr val="2D2DB9"/>
                </a:solidFill>
                <a:latin typeface="Calibri" panose="020F0502020204030204" pitchFamily="34" charset="0"/>
                <a:cs typeface="Calibri" panose="020F0502020204030204" pitchFamily="34" charset="0"/>
              </a:rPr>
              <a:t>www.anad.org.cy</a:t>
            </a:r>
            <a:endParaRPr lang="el-GR" sz="3200" b="1" u="sng" dirty="0">
              <a:solidFill>
                <a:srgbClr val="2D2DB9"/>
              </a:solidFill>
              <a:latin typeface="Calibri" panose="020F0502020204030204" pitchFamily="34" charset="0"/>
              <a:cs typeface="Calibri" panose="020F0502020204030204" pitchFamily="34" charset="0"/>
            </a:endParaRPr>
          </a:p>
          <a:p>
            <a:r>
              <a:rPr lang="el-GR" dirty="0"/>
              <a:t> </a:t>
            </a:r>
            <a:endParaRPr lang="en-GB" dirty="0"/>
          </a:p>
          <a:p>
            <a:pPr marR="0" lvl="1" algn="l" defTabSz="914400" rtl="0" eaLnBrk="1" fontAlgn="base" latinLnBrk="0" hangingPunct="1">
              <a:lnSpc>
                <a:spcPct val="110000"/>
              </a:lnSpc>
              <a:spcBef>
                <a:spcPts val="0"/>
              </a:spcBef>
              <a:spcAft>
                <a:spcPts val="600"/>
              </a:spcAft>
              <a:buClr>
                <a:srgbClr val="FF0000"/>
              </a:buClr>
              <a:buSzTx/>
              <a:tabLst/>
              <a:defRPr/>
            </a:pPr>
            <a:endParaRPr kumimoji="0" lang="el-GR"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60995" y="548680"/>
            <a:ext cx="11712624" cy="1080120"/>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3600" b="1" kern="0" dirty="0">
              <a:solidFill>
                <a:srgbClr val="0086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kern="0" dirty="0">
                <a:solidFill>
                  <a:srgbClr val="008600"/>
                </a:solidFill>
                <a:latin typeface="Calibri" panose="020F0502020204030204" pitchFamily="34" charset="0"/>
                <a:cs typeface="Calibri" panose="020F0502020204030204" pitchFamily="34" charset="0"/>
              </a:rPr>
              <a:t>ΠΛΗΡΟΦΟΡΙΕΣ</a:t>
            </a:r>
            <a:endParaRPr lang="el-GR" sz="3200" b="1" kern="0" dirty="0">
              <a:solidFill>
                <a:srgbClr val="0086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86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2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034"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0" y="1628800"/>
            <a:ext cx="12192000" cy="5229200"/>
          </a:xfrm>
          <a:prstGeom prst="rect">
            <a:avLst/>
          </a:prstGeom>
          <a:noFill/>
          <a:ln w="9525">
            <a:noFill/>
            <a:miter lim="800000"/>
            <a:headEnd/>
            <a:tailEnd/>
          </a:ln>
        </p:spPr>
        <p:txBody>
          <a:bodyPr lIns="92075" tIns="46038" rIns="92075" bIns="46038"/>
          <a:lstStyle/>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Οργανισμός Δημοσίου Δικαίου (ή Ημικρατικός Οργανισμός) ο οποίος αναφέρεται στην κυβέρνηση μέσω του Υπουργού Εργασίας, Πρόνοιας και Κοινωνικών Ασφαλίσεων</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Διοικείται από 13μελές Διοικητικό Συμβούλιο στο οποίο συμμετέχουν εκπρόσωποι της Κυβέρνησης, των Εργοδοτικών Οργανώσεων και των Συντεχνιών</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Τέλος Ανάπτυξης Ανθρώπινου Δυναμικού (0,5% του μισθολογίου επιχειρήσεων και ημικρατικών οργανισμών)</a:t>
            </a:r>
          </a:p>
          <a:p>
            <a:pPr marL="342900"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Εξαιρούνται οι απασχολούμενοι στη Δημόσια Υπηρεσία και οι Αυτοαπασχολούμενοι</a:t>
            </a:r>
            <a:endParaRPr lang="el-GR" sz="2800" b="1" dirty="0">
              <a:solidFill>
                <a:srgbClr val="FF0000"/>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79376" y="836712"/>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ΘΕΣΜΟΣ ΤΗΣ </a:t>
            </a:r>
            <a:r>
              <a:rPr lang="el-GR" sz="4400" b="1" kern="0" dirty="0" err="1">
                <a:solidFill>
                  <a:srgbClr val="008600"/>
                </a:solidFill>
                <a:latin typeface="Calibri" panose="020F0502020204030204" pitchFamily="34" charset="0"/>
                <a:ea typeface="+mj-ea"/>
                <a:cs typeface="Calibri" panose="020F0502020204030204" pitchFamily="34" charset="0"/>
              </a:rPr>
              <a:t>ΑνΑΔ</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7591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08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479376" y="1556792"/>
            <a:ext cx="11233248" cy="5299623"/>
          </a:xfrm>
        </p:spPr>
        <p:txBody>
          <a:bodyPr/>
          <a:lstStyle/>
          <a:p>
            <a:pPr marL="0" indent="0" defTabSz="287338" eaLnBrk="1" hangingPunct="1">
              <a:lnSpc>
                <a:spcPct val="90000"/>
              </a:lnSpc>
              <a:spcAft>
                <a:spcPts val="1200"/>
              </a:spcAft>
              <a:buClr>
                <a:schemeClr val="accent2"/>
              </a:buClr>
              <a:buNone/>
            </a:pPr>
            <a:r>
              <a:rPr lang="el-GR" sz="4000" b="1" dirty="0">
                <a:solidFill>
                  <a:schemeClr val="accent2"/>
                </a:solidFill>
                <a:latin typeface="Calibri" panose="020F0502020204030204" pitchFamily="34" charset="0"/>
                <a:cs typeface="Calibri" panose="020F0502020204030204" pitchFamily="34" charset="0"/>
              </a:rPr>
              <a:t>Η δημιουργία των προϋποθέσεων για προγραμματισμένη και συστηματική κατάρτιση και ανάπτυξη του ανθρώπινου δυναμικού της Κύπρου, σε όλα τα επίπεδα και σε όλους τους τομείς, για την ικανοποίηση των αναγκών της οικονομίας μέσα στα πλαίσια της κοινωνικής και οικονομικής πολιτικής του κράτους. </a:t>
            </a:r>
            <a:endParaRPr lang="en-GB" sz="4000" b="1" dirty="0">
              <a:solidFill>
                <a:schemeClr val="accent2"/>
              </a:solidFill>
              <a:latin typeface="Calibri" panose="020F0502020204030204" pitchFamily="34" charset="0"/>
              <a:cs typeface="Calibri" panose="020F0502020204030204" pitchFamily="34" charset="0"/>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800" b="1" kern="0" dirty="0">
                <a:solidFill>
                  <a:srgbClr val="008600"/>
                </a:solidFill>
                <a:latin typeface="Calibri" panose="020F0502020204030204" pitchFamily="34" charset="0"/>
                <a:ea typeface="+mj-ea"/>
                <a:cs typeface="Calibri" panose="020F0502020204030204" pitchFamily="34" charset="0"/>
              </a:rPr>
              <a:t>ΑΠΟΣΤΟΛΗ</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53874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106"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defTabSz="287338" eaLnBrk="1" hangingPunct="1">
              <a:lnSpc>
                <a:spcPct val="90000"/>
              </a:lnSpc>
              <a:spcAft>
                <a:spcPts val="1200"/>
              </a:spcAft>
              <a:buClr>
                <a:schemeClr val="accent2"/>
              </a:buClr>
              <a:buNone/>
            </a:pPr>
            <a:r>
              <a:rPr lang="el-GR" sz="4000" b="1" dirty="0">
                <a:solidFill>
                  <a:schemeClr val="accent2"/>
                </a:solidFill>
                <a:latin typeface="Calibri" panose="020F0502020204030204" pitchFamily="34" charset="0"/>
                <a:cs typeface="Calibri" panose="020F0502020204030204" pitchFamily="34" charset="0"/>
              </a:rPr>
              <a:t>Ο συνεχής εμπλουτισμός του ανθρώπινου δυναμικού της Κύπρου με τις κατάλληλες γνώσεις και δεξιότητες ώστε να ανταποκρίνεται αποτελεσματικά στις διαρκώς μεταβαλλόμενες συνθήκες της οικονομίας και της αγοράς εργασίας      και να συμβάλλει στην ενίσχυση της ανταγωνιστικότητας και την επαύξηση της παραγωγικότητας των επιχειρήσεων / οργανισμών. </a:t>
            </a:r>
          </a:p>
          <a:p>
            <a:pPr marL="0" indent="0" defTabSz="287338" eaLnBrk="1" hangingPunct="1">
              <a:lnSpc>
                <a:spcPct val="90000"/>
              </a:lnSpc>
              <a:spcAft>
                <a:spcPts val="1200"/>
              </a:spcAft>
              <a:buClr>
                <a:schemeClr val="accent2"/>
              </a:buClr>
              <a:buNone/>
            </a:pPr>
            <a:endParaRPr lang="en-GB" sz="4000" b="1" dirty="0">
              <a:solidFill>
                <a:schemeClr val="accent2"/>
              </a:solidFill>
              <a:latin typeface="Calibri" panose="020F0502020204030204" pitchFamily="34" charset="0"/>
              <a:cs typeface="Calibri" panose="020F0502020204030204" pitchFamily="34" charset="0"/>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800" b="1" kern="0" dirty="0">
                <a:solidFill>
                  <a:srgbClr val="008600"/>
                </a:solidFill>
                <a:latin typeface="Calibri" panose="020F0502020204030204" pitchFamily="34" charset="0"/>
                <a:ea typeface="+mj-ea"/>
                <a:cs typeface="Calibri" panose="020F0502020204030204" pitchFamily="34" charset="0"/>
              </a:rPr>
              <a:t>ΟΡΑΜΑ</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50855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154"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0" y="1421160"/>
            <a:ext cx="12192000" cy="5435255"/>
          </a:xfrm>
        </p:spPr>
        <p:txBody>
          <a:bodyPr/>
          <a:lstStyle/>
          <a:p>
            <a:pPr marL="381000" marR="0" indent="-381000" defTabSz="287338" eaLnBrk="1" latinLnBrk="0" hangingPunct="1">
              <a:spcBef>
                <a:spcPts val="0"/>
              </a:spcBef>
              <a:spcAft>
                <a:spcPts val="600"/>
              </a:spcAft>
              <a:buClr>
                <a:schemeClr val="accent2"/>
              </a:buClr>
              <a:buSzTx/>
              <a:buFont typeface="Wingdings" pitchFamily="2" charset="2"/>
              <a:buChar char="v"/>
              <a:tabLst/>
              <a:defRPr/>
            </a:pPr>
            <a:r>
              <a:rPr lang="el-GR" sz="2600" b="1" dirty="0">
                <a:solidFill>
                  <a:schemeClr val="accent2"/>
                </a:solidFill>
                <a:latin typeface="Calibri" panose="020F0502020204030204" pitchFamily="34" charset="0"/>
                <a:cs typeface="Calibri" panose="020F0502020204030204" pitchFamily="34" charset="0"/>
              </a:rPr>
              <a:t>Αναβάθμιση του ανθρώπινου δυναμικού του τόπου με τη συνεχή και διά βίου μάθηση των απασχολουμένων, των ανέργων και του αδρανούς δυναμικού, με έμφαση στους νέους, στα άτομα μεγαλύτερης ηλικίας και χαμηλής εξειδίκευσης και στους μακροχρόνια ανέργους. </a:t>
            </a:r>
          </a:p>
          <a:p>
            <a:pPr marL="381000" indent="-381000" defTabSz="287338" eaLnBrk="1" hangingPunct="1">
              <a:lnSpc>
                <a:spcPct val="90000"/>
              </a:lnSpc>
              <a:spcBef>
                <a:spcPts val="0"/>
              </a:spcBef>
              <a:spcAft>
                <a:spcPts val="600"/>
              </a:spcAft>
              <a:buClr>
                <a:schemeClr val="accent2"/>
              </a:buClr>
              <a:buFont typeface="Wingdings" pitchFamily="2" charset="2"/>
              <a:buChar char="v"/>
              <a:defRPr/>
            </a:pPr>
            <a:r>
              <a:rPr lang="el-GR" sz="2600" b="1" dirty="0">
                <a:solidFill>
                  <a:schemeClr val="accent2"/>
                </a:solidFill>
                <a:latin typeface="Calibri" panose="020F0502020204030204" pitchFamily="34" charset="0"/>
                <a:cs typeface="Calibri" panose="020F0502020204030204" pitchFamily="34" charset="0"/>
              </a:rPr>
              <a:t>Βελτίωση της παραγωγικότητας, ενίσχυση της ανταγωνιστικότητας και ανάπτυξη της ανθεκτικότητας των κυπριακών επιχειρήσεων μέσα από τη βελτίωση της προσαρμοστικότητας και την καλύτερη αξιοποίηση του ανθρώπινου δυναμικού τους. </a:t>
            </a:r>
            <a:endParaRPr lang="en-GB" sz="2600" b="1" dirty="0">
              <a:solidFill>
                <a:schemeClr val="accent2"/>
              </a:solidFill>
              <a:latin typeface="Calibri" panose="020F0502020204030204" pitchFamily="34" charset="0"/>
              <a:cs typeface="Calibri" panose="020F0502020204030204" pitchFamily="34" charset="0"/>
            </a:endParaRPr>
          </a:p>
          <a:p>
            <a:pPr marL="381000" marR="0" indent="-381000" defTabSz="287338" eaLnBrk="1" latinLnBrk="0" hangingPunct="1">
              <a:lnSpc>
                <a:spcPct val="90000"/>
              </a:lnSpc>
              <a:spcBef>
                <a:spcPts val="0"/>
              </a:spcBef>
              <a:spcAft>
                <a:spcPts val="600"/>
              </a:spcAft>
              <a:buClr>
                <a:schemeClr val="accent2"/>
              </a:buClr>
              <a:buSzTx/>
              <a:buFont typeface="Wingdings" pitchFamily="2" charset="2"/>
              <a:buChar char="v"/>
              <a:tabLst/>
              <a:defRPr/>
            </a:pPr>
            <a:r>
              <a:rPr lang="el-GR" sz="2600" b="1" dirty="0">
                <a:solidFill>
                  <a:schemeClr val="accent2"/>
                </a:solidFill>
                <a:latin typeface="Calibri" panose="020F0502020204030204" pitchFamily="34" charset="0"/>
                <a:cs typeface="Calibri" panose="020F0502020204030204" pitchFamily="34" charset="0"/>
              </a:rPr>
              <a:t>Ενίσχυση της διασφάλισης της ποιότητας και αποτελεσματικότητας του συστήματος κατάρτισης και ανάπτυξης του ανθρώπινου δυναμικού μέσα από την αξιολόγηση και πιστοποίηση της παρεχόμενης κατάρτισης, την ενίσχυση των συστημάτων και διαδικασιών ελέγχου, καθώς και των γνώσεων, δεξιοτήτων και επαγγελματικών προσόντων του ανθρώπινου δυναμικού του τόπου. </a:t>
            </a:r>
            <a:endParaRPr lang="en-GB" sz="2600" b="1" dirty="0">
              <a:solidFill>
                <a:schemeClr val="accent2"/>
              </a:solidFill>
              <a:latin typeface="Calibri" panose="020F0502020204030204" pitchFamily="34" charset="0"/>
              <a:cs typeface="Calibri" panose="020F0502020204030204" pitchFamily="34" charset="0"/>
            </a:endParaRPr>
          </a:p>
          <a:p>
            <a:pPr marL="0" indent="0" defTabSz="287338" eaLnBrk="1" hangingPunct="1">
              <a:lnSpc>
                <a:spcPct val="90000"/>
              </a:lnSpc>
              <a:spcAft>
                <a:spcPts val="1200"/>
              </a:spcAft>
              <a:buClr>
                <a:schemeClr val="accent2"/>
              </a:buClr>
              <a:buNone/>
            </a:pPr>
            <a:endParaRPr lang="en-GB" sz="4000" b="1" dirty="0">
              <a:solidFill>
                <a:schemeClr val="accent2"/>
              </a:solidFill>
              <a:latin typeface="Calibri" panose="020F0502020204030204" pitchFamily="34" charset="0"/>
              <a:cs typeface="Calibri" panose="020F0502020204030204" pitchFamily="34" charset="0"/>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800" b="1" kern="0" dirty="0">
                <a:solidFill>
                  <a:srgbClr val="008600"/>
                </a:solidFill>
                <a:latin typeface="Calibri" panose="020F0502020204030204" pitchFamily="34" charset="0"/>
                <a:ea typeface="+mj-ea"/>
                <a:cs typeface="Calibri" panose="020F0502020204030204" pitchFamily="34" charset="0"/>
              </a:rPr>
              <a:t>ΣΤΡΑΤΗΓΙΚΕΣ ΕΠΙΔΙΩΞΕΙΣ</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52495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extLst>
              <p:ext uri="{D42A27DB-BD31-4B8C-83A1-F6EECF244321}">
                <p14:modId xmlns:p14="http://schemas.microsoft.com/office/powerpoint/2010/main" val="455169544"/>
              </p:ext>
            </p:extLst>
          </p:nvPr>
        </p:nvGraphicFramePr>
        <p:xfrm>
          <a:off x="60101" y="1587"/>
          <a:ext cx="12192000" cy="6856413"/>
        </p:xfrm>
        <a:graphic>
          <a:graphicData uri="http://schemas.openxmlformats.org/presentationml/2006/ole">
            <mc:AlternateContent xmlns:mc="http://schemas.openxmlformats.org/markup-compatibility/2006">
              <mc:Choice xmlns:v="urn:schemas-microsoft-com:vml" Requires="v">
                <p:oleObj spid="_x0000_s7178"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1" y="1587"/>
                        <a:ext cx="12192000" cy="6856413"/>
                      </a:xfrm>
                      <a:prstGeom prst="rect">
                        <a:avLst/>
                      </a:prstGeom>
                      <a:noFill/>
                      <a:ln>
                        <a:noFill/>
                      </a:ln>
                      <a:effectLst/>
                    </p:spPr>
                  </p:pic>
                </p:oleObj>
              </mc:Fallback>
            </mc:AlternateContent>
          </a:graphicData>
        </a:graphic>
      </p:graphicFrame>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24136" y="900386"/>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ΣΤΟΧΟΙ ΤΗΣ </a:t>
            </a:r>
            <a:r>
              <a:rPr lang="el-GR" sz="4400" b="1" kern="0" dirty="0" err="1">
                <a:solidFill>
                  <a:srgbClr val="008600"/>
                </a:solidFill>
                <a:latin typeface="Calibri" panose="020F0502020204030204" pitchFamily="34" charset="0"/>
                <a:ea typeface="+mj-ea"/>
                <a:cs typeface="Calibri" panose="020F0502020204030204" pitchFamily="34" charset="0"/>
              </a:rPr>
              <a:t>ΑνΑΔ</a:t>
            </a: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27" name="AutoShape 5">
            <a:extLst>
              <a:ext uri="{FF2B5EF4-FFF2-40B4-BE49-F238E27FC236}">
                <a16:creationId xmlns:a16="http://schemas.microsoft.com/office/drawing/2014/main" id="{0C38757B-7A14-4602-95E8-A8A5C8400FD5}"/>
              </a:ext>
            </a:extLst>
          </p:cNvPr>
          <p:cNvSpPr>
            <a:spLocks noChangeArrowheads="1"/>
          </p:cNvSpPr>
          <p:nvPr/>
        </p:nvSpPr>
        <p:spPr bwMode="auto">
          <a:xfrm>
            <a:off x="3389254" y="2492896"/>
            <a:ext cx="2346706" cy="1863662"/>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b="1" dirty="0">
                <a:solidFill>
                  <a:schemeClr val="accent2"/>
                </a:solidFill>
                <a:latin typeface="Calibri" panose="020F0502020204030204" pitchFamily="34" charset="0"/>
                <a:cs typeface="Calibri" panose="020F0502020204030204" pitchFamily="34" charset="0"/>
              </a:rPr>
              <a:t>Αναβάθμιση του ανθρώπινου δυναμικού</a:t>
            </a:r>
            <a:endParaRPr lang="en-GB" b="1" dirty="0">
              <a:solidFill>
                <a:schemeClr val="accent2"/>
              </a:solidFill>
              <a:latin typeface="Calibri" panose="020F0502020204030204" pitchFamily="34" charset="0"/>
              <a:cs typeface="Calibri" panose="020F0502020204030204" pitchFamily="34" charset="0"/>
            </a:endParaRPr>
          </a:p>
        </p:txBody>
      </p:sp>
      <p:sp>
        <p:nvSpPr>
          <p:cNvPr id="28" name="AutoShape 5">
            <a:extLst>
              <a:ext uri="{FF2B5EF4-FFF2-40B4-BE49-F238E27FC236}">
                <a16:creationId xmlns:a16="http://schemas.microsoft.com/office/drawing/2014/main" id="{5F148C1F-6A5C-496C-B989-85C86D536F06}"/>
              </a:ext>
            </a:extLst>
          </p:cNvPr>
          <p:cNvSpPr>
            <a:spLocks noChangeArrowheads="1"/>
          </p:cNvSpPr>
          <p:nvPr/>
        </p:nvSpPr>
        <p:spPr bwMode="auto">
          <a:xfrm>
            <a:off x="217270" y="2492896"/>
            <a:ext cx="2422345" cy="1863662"/>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b="1" dirty="0">
                <a:solidFill>
                  <a:schemeClr val="accent2"/>
                </a:solidFill>
                <a:latin typeface="Calibri" panose="020F0502020204030204" pitchFamily="34" charset="0"/>
                <a:cs typeface="Calibri" panose="020F0502020204030204" pitchFamily="34" charset="0"/>
              </a:rPr>
              <a:t>Αποδοτική και αποτελεσματική λειτουργία της ΑνΑΔ</a:t>
            </a:r>
            <a:endParaRPr lang="en-US" b="1" dirty="0">
              <a:solidFill>
                <a:schemeClr val="accent2"/>
              </a:solidFill>
              <a:latin typeface="Calibri" panose="020F0502020204030204" pitchFamily="34" charset="0"/>
              <a:cs typeface="Calibri" panose="020F0502020204030204" pitchFamily="34" charset="0"/>
            </a:endParaRPr>
          </a:p>
        </p:txBody>
      </p:sp>
      <p:sp>
        <p:nvSpPr>
          <p:cNvPr id="45" name="AutoShape 5">
            <a:extLst>
              <a:ext uri="{FF2B5EF4-FFF2-40B4-BE49-F238E27FC236}">
                <a16:creationId xmlns:a16="http://schemas.microsoft.com/office/drawing/2014/main" id="{5AFBB0CE-023E-45BF-A690-759EA36DCB8B}"/>
              </a:ext>
            </a:extLst>
          </p:cNvPr>
          <p:cNvSpPr>
            <a:spLocks noChangeArrowheads="1"/>
          </p:cNvSpPr>
          <p:nvPr/>
        </p:nvSpPr>
        <p:spPr bwMode="auto">
          <a:xfrm>
            <a:off x="6587406" y="2492896"/>
            <a:ext cx="2316906" cy="1863662"/>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b="1" dirty="0">
                <a:solidFill>
                  <a:schemeClr val="accent2"/>
                </a:solidFill>
                <a:latin typeface="Calibri" panose="020F0502020204030204" pitchFamily="34" charset="0"/>
                <a:cs typeface="Calibri" panose="020F0502020204030204" pitchFamily="34" charset="0"/>
              </a:rPr>
              <a:t>Διασφάλιση της ποιότητας του συστήματος κατάρτισης και ανάπτυξης</a:t>
            </a:r>
            <a:endParaRPr lang="en-GB" b="1" dirty="0">
              <a:solidFill>
                <a:schemeClr val="accent2"/>
              </a:solidFill>
              <a:latin typeface="Calibri" panose="020F0502020204030204" pitchFamily="34" charset="0"/>
              <a:cs typeface="Calibri" panose="020F0502020204030204" pitchFamily="34" charset="0"/>
            </a:endParaRPr>
          </a:p>
        </p:txBody>
      </p:sp>
      <p:sp>
        <p:nvSpPr>
          <p:cNvPr id="49" name="AutoShape 5">
            <a:extLst>
              <a:ext uri="{FF2B5EF4-FFF2-40B4-BE49-F238E27FC236}">
                <a16:creationId xmlns:a16="http://schemas.microsoft.com/office/drawing/2014/main" id="{44F71DB5-0354-4BDA-9998-FE7F646F6C3C}"/>
              </a:ext>
            </a:extLst>
          </p:cNvPr>
          <p:cNvSpPr>
            <a:spLocks noChangeArrowheads="1"/>
          </p:cNvSpPr>
          <p:nvPr/>
        </p:nvSpPr>
        <p:spPr bwMode="auto">
          <a:xfrm>
            <a:off x="9730466" y="2492896"/>
            <a:ext cx="2198181" cy="1863662"/>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b="1" dirty="0">
                <a:solidFill>
                  <a:schemeClr val="accent2"/>
                </a:solidFill>
                <a:latin typeface="Calibri" panose="020F0502020204030204" pitchFamily="34" charset="0"/>
                <a:cs typeface="Calibri" panose="020F0502020204030204" pitchFamily="34" charset="0"/>
              </a:rPr>
              <a:t>Προώθηση της έρευνας και ανάπτυξης</a:t>
            </a:r>
            <a:endParaRPr lang="en-GB"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59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extLst>
              <p:ext uri="{D42A27DB-BD31-4B8C-83A1-F6EECF244321}">
                <p14:modId xmlns:p14="http://schemas.microsoft.com/office/powerpoint/2010/main" val="2074504799"/>
              </p:ext>
            </p:extLst>
          </p:nvPr>
        </p:nvGraphicFramePr>
        <p:xfrm>
          <a:off x="60101" y="1587"/>
          <a:ext cx="12192000" cy="6856413"/>
        </p:xfrm>
        <a:graphic>
          <a:graphicData uri="http://schemas.openxmlformats.org/presentationml/2006/ole">
            <mc:AlternateContent xmlns:mc="http://schemas.openxmlformats.org/markup-compatibility/2006">
              <mc:Choice xmlns:v="urn:schemas-microsoft-com:vml" Requires="v">
                <p:oleObj spid="_x0000_s8202"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1" y="1587"/>
                        <a:ext cx="12192000" cy="6856413"/>
                      </a:xfrm>
                      <a:prstGeom prst="rect">
                        <a:avLst/>
                      </a:prstGeom>
                      <a:noFill/>
                      <a:ln>
                        <a:noFill/>
                      </a:ln>
                      <a:effectLst/>
                    </p:spPr>
                  </p:pic>
                </p:oleObj>
              </mc:Fallback>
            </mc:AlternateContent>
          </a:graphicData>
        </a:graphic>
      </p:graphicFrame>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79376" y="577231"/>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ΔΡΑΣΤΗΡΙΟΤΗΤΕΣ ΑΝΑ ΣΤΟΧΟ</a:t>
            </a: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28" name="AutoShape 5">
            <a:extLst>
              <a:ext uri="{FF2B5EF4-FFF2-40B4-BE49-F238E27FC236}">
                <a16:creationId xmlns:a16="http://schemas.microsoft.com/office/drawing/2014/main" id="{5F148C1F-6A5C-496C-B989-85C86D536F06}"/>
              </a:ext>
            </a:extLst>
          </p:cNvPr>
          <p:cNvSpPr>
            <a:spLocks noChangeArrowheads="1"/>
          </p:cNvSpPr>
          <p:nvPr/>
        </p:nvSpPr>
        <p:spPr bwMode="auto">
          <a:xfrm>
            <a:off x="725791" y="3788270"/>
            <a:ext cx="252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Ένταξη των ανέργων και του αδρανούς δυναμικού στην απασχόληση</a:t>
            </a:r>
            <a:endParaRPr lang="en-US" sz="2000" b="1" dirty="0">
              <a:solidFill>
                <a:schemeClr val="accent2"/>
              </a:solidFill>
              <a:latin typeface="Calibri" panose="020F0502020204030204" pitchFamily="34" charset="0"/>
              <a:cs typeface="Calibri" panose="020F0502020204030204" pitchFamily="34" charset="0"/>
            </a:endParaRPr>
          </a:p>
        </p:txBody>
      </p:sp>
      <p:sp>
        <p:nvSpPr>
          <p:cNvPr id="36" name="AutoShape 5">
            <a:extLst>
              <a:ext uri="{FF2B5EF4-FFF2-40B4-BE49-F238E27FC236}">
                <a16:creationId xmlns:a16="http://schemas.microsoft.com/office/drawing/2014/main" id="{F4D263DD-5111-42C6-8431-3238D9733483}"/>
              </a:ext>
            </a:extLst>
          </p:cNvPr>
          <p:cNvSpPr>
            <a:spLocks noChangeArrowheads="1"/>
          </p:cNvSpPr>
          <p:nvPr/>
        </p:nvSpPr>
        <p:spPr bwMode="auto">
          <a:xfrm>
            <a:off x="3946709" y="1276129"/>
            <a:ext cx="4320000" cy="1440000"/>
          </a:xfrm>
          <a:prstGeom prst="roundRect">
            <a:avLst>
              <a:gd name="adj" fmla="val 16667"/>
            </a:avLst>
          </a:prstGeom>
          <a:solidFill>
            <a:srgbClr val="FFE1FF"/>
          </a:solidFill>
          <a:ln w="9525">
            <a:solidFill>
              <a:schemeClr val="tx1"/>
            </a:solidFill>
            <a:round/>
            <a:headEnd/>
            <a:tailEnd/>
          </a:ln>
          <a:effectLst/>
        </p:spPr>
        <p:txBody>
          <a:bodyPr lIns="31344" tIns="15673" rIns="31344" bIns="15673" anchor="ctr" anchorCtr="1"/>
          <a:lstStyle/>
          <a:p>
            <a:pPr indent="-342900" algn="ctr" defTabSz="314325">
              <a:spcBef>
                <a:spcPts val="0"/>
              </a:spcBef>
              <a:buClr>
                <a:schemeClr val="accent2"/>
              </a:buClr>
              <a:buSzPct val="65000"/>
              <a:defRPr/>
            </a:pPr>
            <a:r>
              <a:rPr lang="el-GR" b="1" dirty="0">
                <a:solidFill>
                  <a:schemeClr val="accent2"/>
                </a:solidFill>
                <a:latin typeface="Calibri" panose="020F0502020204030204" pitchFamily="34" charset="0"/>
                <a:cs typeface="Calibri" panose="020F0502020204030204" pitchFamily="34" charset="0"/>
              </a:rPr>
              <a:t>Αναβάθμιση του</a:t>
            </a:r>
          </a:p>
          <a:p>
            <a:pPr indent="-342900" algn="ctr" defTabSz="314325">
              <a:spcBef>
                <a:spcPts val="0"/>
              </a:spcBef>
              <a:buClr>
                <a:schemeClr val="accent2"/>
              </a:buClr>
              <a:buSzPct val="65000"/>
              <a:defRPr/>
            </a:pPr>
            <a:r>
              <a:rPr lang="el-GR" b="1" dirty="0">
                <a:solidFill>
                  <a:schemeClr val="accent2"/>
                </a:solidFill>
                <a:latin typeface="Calibri" panose="020F0502020204030204" pitchFamily="34" charset="0"/>
                <a:cs typeface="Calibri" panose="020F0502020204030204" pitchFamily="34" charset="0"/>
              </a:rPr>
              <a:t>Ανθρώπινου Δυναμικού</a:t>
            </a:r>
            <a:endParaRPr lang="en-GB" b="1" dirty="0">
              <a:solidFill>
                <a:schemeClr val="accent2"/>
              </a:solidFill>
              <a:latin typeface="Calibri" panose="020F0502020204030204" pitchFamily="34" charset="0"/>
              <a:cs typeface="Calibri" panose="020F0502020204030204" pitchFamily="34" charset="0"/>
            </a:endParaRPr>
          </a:p>
        </p:txBody>
      </p:sp>
      <p:cxnSp>
        <p:nvCxnSpPr>
          <p:cNvPr id="86027" name="Connector: Elbow 86026">
            <a:extLst>
              <a:ext uri="{FF2B5EF4-FFF2-40B4-BE49-F238E27FC236}">
                <a16:creationId xmlns:a16="http://schemas.microsoft.com/office/drawing/2014/main" id="{0A83A045-C8DA-44A9-A934-FCDDE290336B}"/>
              </a:ext>
            </a:extLst>
          </p:cNvPr>
          <p:cNvCxnSpPr>
            <a:cxnSpLocks/>
            <a:stCxn id="36" idx="2"/>
            <a:endCxn id="28" idx="0"/>
          </p:cNvCxnSpPr>
          <p:nvPr/>
        </p:nvCxnSpPr>
        <p:spPr>
          <a:xfrm rot="5400000">
            <a:off x="3510180" y="1191740"/>
            <a:ext cx="1072141" cy="4120918"/>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67" name="Connector: Elbow 66">
            <a:extLst>
              <a:ext uri="{FF2B5EF4-FFF2-40B4-BE49-F238E27FC236}">
                <a16:creationId xmlns:a16="http://schemas.microsoft.com/office/drawing/2014/main" id="{76F4C66E-3FB1-4A49-A277-C50483CA06AD}"/>
              </a:ext>
            </a:extLst>
          </p:cNvPr>
          <p:cNvCxnSpPr>
            <a:cxnSpLocks/>
            <a:stCxn id="36" idx="2"/>
            <a:endCxn id="45" idx="0"/>
          </p:cNvCxnSpPr>
          <p:nvPr/>
        </p:nvCxnSpPr>
        <p:spPr>
          <a:xfrm rot="16200000" flipH="1">
            <a:off x="7643924" y="1178914"/>
            <a:ext cx="1072911" cy="4147340"/>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sp>
        <p:nvSpPr>
          <p:cNvPr id="45" name="AutoShape 5">
            <a:extLst>
              <a:ext uri="{FF2B5EF4-FFF2-40B4-BE49-F238E27FC236}">
                <a16:creationId xmlns:a16="http://schemas.microsoft.com/office/drawing/2014/main" id="{5AFBB0CE-023E-45BF-A690-759EA36DCB8B}"/>
              </a:ext>
            </a:extLst>
          </p:cNvPr>
          <p:cNvSpPr>
            <a:spLocks noChangeArrowheads="1"/>
          </p:cNvSpPr>
          <p:nvPr/>
        </p:nvSpPr>
        <p:spPr bwMode="auto">
          <a:xfrm>
            <a:off x="8994049" y="3789040"/>
            <a:ext cx="2520000" cy="1800000"/>
          </a:xfrm>
          <a:prstGeom prst="roundRect">
            <a:avLst>
              <a:gd name="adj" fmla="val 16667"/>
            </a:avLst>
          </a:prstGeom>
          <a:solidFill>
            <a:srgbClr val="CCFFCC"/>
          </a:solidFill>
          <a:ln w="9525">
            <a:solidFill>
              <a:schemeClr val="tx1"/>
            </a:solidFill>
            <a:round/>
            <a:headEnd/>
            <a:tailEnd/>
          </a:ln>
          <a:effectLst/>
        </p:spPr>
        <p:txBody>
          <a:bodyPr lIns="31344" tIns="15673" rIns="31344" bIns="15673" anchor="ctr" anchorCtr="1"/>
          <a:lstStyle/>
          <a:p>
            <a:pPr indent="-342900" algn="ctr">
              <a:spcBef>
                <a:spcPts val="0"/>
              </a:spcBef>
              <a:buClr>
                <a:schemeClr val="accent2"/>
              </a:buClr>
              <a:buSzPct val="65000"/>
            </a:pPr>
            <a:r>
              <a:rPr lang="el-GR" sz="2000" b="1" dirty="0">
                <a:solidFill>
                  <a:schemeClr val="accent2"/>
                </a:solidFill>
                <a:latin typeface="Calibri" panose="020F0502020204030204" pitchFamily="34" charset="0"/>
                <a:cs typeface="Calibri" panose="020F0502020204030204" pitchFamily="34" charset="0"/>
              </a:rPr>
              <a:t>Διά βίου μάθηση των απασχολουμένων</a:t>
            </a:r>
            <a:endParaRPr lang="en-GB" sz="2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722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9226"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0" y="2708920"/>
            <a:ext cx="12192000" cy="4149080"/>
          </a:xfrm>
          <a:prstGeom prst="rect">
            <a:avLst/>
          </a:prstGeom>
          <a:noFill/>
          <a:ln w="9525">
            <a:noFill/>
            <a:miter lim="800000"/>
            <a:headEnd/>
            <a:tailEnd/>
          </a:ln>
        </p:spPr>
        <p:txBody>
          <a:bodyPr lIns="92075" tIns="46038" rIns="92075" bIns="46038"/>
          <a:lstStyle/>
          <a:p>
            <a:pPr marL="342900" lvl="1"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Σχέδιο Στελέχωσης Επιχειρήσεων με Αποφοίτους Τριτοβάθμιας Εκπαίδευσης</a:t>
            </a:r>
          </a:p>
          <a:p>
            <a:pPr marL="342900" lvl="1"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Σχέδιο Κατάρτισης Μακροχρόνια Ανέργων σε Επιχειρήσεις/Οργανισμούς</a:t>
            </a:r>
          </a:p>
          <a:p>
            <a:pPr marL="342900" lvl="1" indent="-342900">
              <a:lnSpc>
                <a:spcPct val="110000"/>
              </a:lnSpc>
              <a:spcBef>
                <a:spcPts val="0"/>
              </a:spcBef>
              <a:spcAft>
                <a:spcPts val="600"/>
              </a:spcAft>
              <a:buClr>
                <a:schemeClr val="accent2"/>
              </a:buClr>
              <a:buFont typeface="Wingdings" pitchFamily="2" charset="2"/>
              <a:buChar char="v"/>
              <a:defRPr/>
            </a:pPr>
            <a:r>
              <a:rPr lang="el-GR" sz="2800" b="1" dirty="0">
                <a:solidFill>
                  <a:schemeClr val="accent2"/>
                </a:solidFill>
                <a:latin typeface="Calibri" panose="020F0502020204030204" pitchFamily="34" charset="0"/>
                <a:cs typeface="Calibri" panose="020F0502020204030204" pitchFamily="34" charset="0"/>
              </a:rPr>
              <a:t>Ειδικό Σχέδιο Επαγγελματικής Κατάρτισης Ανέργων σε Οργανισμούς του Δημόσιου και Ευρύτερου Δημόσιου Τομέα, Αρχές Τοπικής Αυτοδιοίκησης, Μη Κυβερνητικούς Οργανισμούς και Ιδρύματα Μη Κερδοσκοπικού Χαρακτήρα</a:t>
            </a:r>
          </a:p>
          <a:p>
            <a:pPr marL="342900" marR="0" lvl="1" indent="-342900" defTabSz="914400" eaLnBrk="1" latinLnBrk="0" hangingPunct="1">
              <a:lnSpc>
                <a:spcPct val="110000"/>
              </a:lnSpc>
              <a:spcBef>
                <a:spcPts val="0"/>
              </a:spcBef>
              <a:spcAft>
                <a:spcPts val="600"/>
              </a:spcAft>
              <a:buClr>
                <a:schemeClr val="accent2"/>
              </a:buClr>
              <a:buSzTx/>
              <a:buFont typeface="Wingdings" pitchFamily="2" charset="2"/>
              <a:buChar char="v"/>
              <a:tabLst/>
              <a:defRPr/>
            </a:pPr>
            <a:r>
              <a:rPr lang="el-GR" sz="2800" b="1" dirty="0">
                <a:solidFill>
                  <a:schemeClr val="accent2"/>
                </a:solidFill>
                <a:latin typeface="Calibri" panose="020F0502020204030204" pitchFamily="34" charset="0"/>
                <a:cs typeface="Calibri" panose="020F0502020204030204" pitchFamily="34" charset="0"/>
              </a:rPr>
              <a:t>Προγράμματα Κατάρτισης Ανέργων</a:t>
            </a:r>
          </a:p>
          <a:p>
            <a:pPr marL="342900" marR="0" lvl="1" indent="-342900" defTabSz="914400" eaLnBrk="1" latinLnBrk="0" hangingPunct="1">
              <a:lnSpc>
                <a:spcPct val="110000"/>
              </a:lnSpc>
              <a:spcBef>
                <a:spcPts val="0"/>
              </a:spcBef>
              <a:spcAft>
                <a:spcPts val="600"/>
              </a:spcAft>
              <a:buClr>
                <a:schemeClr val="accent2"/>
              </a:buClr>
              <a:buSzTx/>
              <a:buFont typeface="Wingdings" pitchFamily="2" charset="2"/>
              <a:buChar char="v"/>
              <a:tabLst/>
              <a:defRPr/>
            </a:pPr>
            <a:r>
              <a:rPr lang="el-GR" sz="2800" b="1" dirty="0">
                <a:solidFill>
                  <a:schemeClr val="accent2"/>
                </a:solidFill>
                <a:latin typeface="Calibri" panose="020F0502020204030204" pitchFamily="34" charset="0"/>
                <a:cs typeface="Calibri" panose="020F0502020204030204" pitchFamily="34" charset="0"/>
              </a:rPr>
              <a:t>Πολυεπιχειρησιακά Προγράμματα Κατάρτισης – Συνήθη:  Συμμετοχή Ανέργων</a:t>
            </a: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335360" y="836712"/>
            <a:ext cx="11712624" cy="1582590"/>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ΕΝΤΑΞΗ ΤΩΝ ΑΝΕΡΓΩΝ ΚΑΙ ΤΟΥ ΑΔΡΑΝΟΥΣ ΔΥΝΑΜΙΚΟΥ ΣΤΗΝ ΑΠΑΣΧΟΛΗΣΗ</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36824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0251"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31998" y="1332149"/>
            <a:ext cx="12192000" cy="6352357"/>
          </a:xfrm>
          <a:prstGeom prst="rect">
            <a:avLst/>
          </a:prstGeom>
          <a:noFill/>
          <a:ln w="9525">
            <a:noFill/>
            <a:miter lim="800000"/>
            <a:headEnd/>
            <a:tailEnd/>
          </a:ln>
        </p:spPr>
        <p:txBody>
          <a:bodyPr lIns="92075" tIns="46038" rIns="92075" bIns="46038"/>
          <a:lstStyle/>
          <a:p>
            <a:pPr marL="342900" lvl="1" indent="-342900">
              <a:lnSpc>
                <a:spcPct val="110000"/>
              </a:lnSpc>
              <a:spcBef>
                <a:spcPts val="0"/>
              </a:spcBef>
              <a:spcAft>
                <a:spcPts val="600"/>
              </a:spcAft>
              <a:buClr>
                <a:schemeClr val="accent2"/>
              </a:buClr>
              <a:buFont typeface="Wingdings" pitchFamily="2" charset="2"/>
              <a:buChar char="v"/>
              <a:defRPr/>
            </a:pPr>
            <a:r>
              <a:rPr lang="el-GR" sz="3200" b="1" dirty="0" err="1">
                <a:solidFill>
                  <a:schemeClr val="accent2"/>
                </a:solidFill>
                <a:latin typeface="Calibri" panose="020F0502020204030204" pitchFamily="34" charset="0"/>
                <a:cs typeface="Calibri" panose="020F0502020204030204" pitchFamily="34" charset="0"/>
              </a:rPr>
              <a:t>Μονοεπιχειρησιακά</a:t>
            </a:r>
            <a:r>
              <a:rPr lang="el-GR" sz="3200" b="1" dirty="0">
                <a:solidFill>
                  <a:schemeClr val="accent2"/>
                </a:solidFill>
                <a:latin typeface="Calibri" panose="020F0502020204030204" pitchFamily="34" charset="0"/>
                <a:cs typeface="Calibri" panose="020F0502020204030204" pitchFamily="34" charset="0"/>
              </a:rPr>
              <a:t> Προγράμματα Κατάρτισης στην Κύπρο</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Μονοεπιχειρησιακά Προγράμματα Κατάρτισης στην Κύπρο – Κρατικές Ενισχύσεις</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Μονοεπιχειρησιακά Προγράμματα Κατάρτισης στο Εξωτερικό</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Πολυεπιχειρησιακά Προγράμματα Κατάρτισης – Συνήθη</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Πολυεπιχειρησιακά Προγράμματα Κατάρτισης – Ζωτικής Σημασίας</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Προγράμματα Συνεχιζόμενης Κατάρτισης Συνδικαλιστικών Στελεχών</a:t>
            </a:r>
          </a:p>
          <a:p>
            <a:pPr marL="342900" lvl="1" indent="-342900">
              <a:lnSpc>
                <a:spcPct val="110000"/>
              </a:lnSpc>
              <a:spcBef>
                <a:spcPts val="0"/>
              </a:spcBef>
              <a:spcAft>
                <a:spcPts val="600"/>
              </a:spcAft>
              <a:buClr>
                <a:schemeClr val="accent2"/>
              </a:buClr>
              <a:buFont typeface="Wingdings" pitchFamily="2" charset="2"/>
              <a:buChar char="v"/>
              <a:defRPr/>
            </a:pPr>
            <a:r>
              <a:rPr lang="el-GR" sz="3200" b="1" dirty="0">
                <a:solidFill>
                  <a:schemeClr val="accent2"/>
                </a:solidFill>
                <a:latin typeface="Calibri" panose="020F0502020204030204" pitchFamily="34" charset="0"/>
                <a:cs typeface="Calibri" panose="020F0502020204030204" pitchFamily="34" charset="0"/>
              </a:rPr>
              <a:t>Προγράμματα Κατάρτισης Διοργάνωσης </a:t>
            </a:r>
            <a:r>
              <a:rPr lang="el-GR" sz="3200" b="1" dirty="0" err="1">
                <a:solidFill>
                  <a:schemeClr val="accent2"/>
                </a:solidFill>
                <a:latin typeface="Calibri" panose="020F0502020204030204" pitchFamily="34" charset="0"/>
                <a:cs typeface="Calibri" panose="020F0502020204030204" pitchFamily="34" charset="0"/>
              </a:rPr>
              <a:t>ΑνΑΔ</a:t>
            </a:r>
            <a:endParaRPr lang="el-GR" sz="3200" b="1" dirty="0">
              <a:solidFill>
                <a:schemeClr val="accent2"/>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1343472" y="684077"/>
            <a:ext cx="11085007"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ΔΙΑ ΒΙΟΥ ΜΑΘΗΣΗ ΤΩΝ ΑΠΑΣΧΟΛΟΥΜΕΝΩΝ</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7742585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11929</TotalTime>
  <Words>684</Words>
  <Application>Microsoft Office PowerPoint</Application>
  <PresentationFormat>Widescreen</PresentationFormat>
  <Paragraphs>119</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vt:lpstr>
      <vt:lpstr>Default Design</vt:lpstr>
      <vt:lpstr>Photo Editor Photo</vt:lpstr>
      <vt:lpstr>προώθηση της κυκλικής οικονομίας μέσα από τις  δραστηριότες κατάρτισης και ανάπτυξης του ανθρώπινου δυναμικού  ΕΝΗΜΕΡΩΣΗ ΓΙΑ ΤΗΝ ΑνΑΔ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Evi Tofidou</cp:lastModifiedBy>
  <cp:revision>1117</cp:revision>
  <cp:lastPrinted>2021-11-08T07:12:38Z</cp:lastPrinted>
  <dcterms:created xsi:type="dcterms:W3CDTF">2005-02-16T14:55:43Z</dcterms:created>
  <dcterms:modified xsi:type="dcterms:W3CDTF">2021-11-08T08:45:57Z</dcterms:modified>
</cp:coreProperties>
</file>